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7" r:id="rId6"/>
    <p:sldMasterId id="2147483728" r:id="rId7"/>
    <p:sldMasterId id="2147483729" r:id="rId8"/>
    <p:sldMasterId id="2147483730" r:id="rId9"/>
    <p:sldMasterId id="2147483731"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Lst>
  <p:sldSz cy="6172200" cx="10972800"/>
  <p:notesSz cx="7010400" cy="9296400"/>
  <p:embeddedFontLst>
    <p:embeddedFont>
      <p:font typeface="News Cycle"/>
      <p:regular r:id="rId106"/>
      <p:bold r:id="rId107"/>
    </p:embeddedFont>
    <p:embeddedFont>
      <p:font typeface="Roboto Mono"/>
      <p:regular r:id="rId108"/>
      <p:bold r:id="rId109"/>
      <p:italic r:id="rId110"/>
      <p:boldItalic r:id="rId111"/>
    </p:embeddedFont>
    <p:embeddedFont>
      <p:font typeface="Comfortaa"/>
      <p:regular r:id="rId112"/>
      <p:bold r:id="rId113"/>
    </p:embeddedFont>
    <p:embeddedFont>
      <p:font typeface="Century Gothic"/>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Miguel Martínez"/>
  <p:cmAuthor clrIdx="1" id="1" initials="" lastIdx="1" name="Alex Ravenel 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060C173-05A4-45EF-80E1-FFC98BDA59E3}">
  <a:tblStyle styleId="{5060C173-05A4-45EF-80E1-FFC98BDA59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F07E182-CDB5-4016-B2C5-1A7954705BD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F056E49-F6DF-4B6E-A6E3-5C10D125BE33}" styleName="Table_2">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7EC"/>
          </a:solidFill>
        </a:fill>
      </a:tcStyle>
    </a:wholeTbl>
    <a:band1H>
      <a:tcTxStyle/>
      <a:tcStyle>
        <a:fill>
          <a:solidFill>
            <a:srgbClr val="D1CAD8"/>
          </a:solidFill>
        </a:fill>
      </a:tcStyle>
    </a:band1H>
    <a:band2H>
      <a:tcTxStyle/>
    </a:band2H>
    <a:band1V>
      <a:tcTxStyle/>
      <a:tcStyle>
        <a:fill>
          <a:solidFill>
            <a:srgbClr val="D1CAD8"/>
          </a:solidFill>
        </a:fill>
      </a:tcStyle>
    </a:band1V>
    <a:band2V>
      <a:tcTxStyle/>
    </a:band2V>
    <a:lastCol>
      <a:tcTxStyle b="on" i="off">
        <a:font>
          <a:latin typeface="Trebuchet MS"/>
          <a:ea typeface="Trebuchet MS"/>
          <a:cs typeface="Trebuchet MS"/>
        </a:font>
        <a:schemeClr val="lt1"/>
      </a:tcTxStyle>
      <a:tcStyle>
        <a:fill>
          <a:solidFill>
            <a:schemeClr val="accent2"/>
          </a:solidFill>
        </a:fill>
      </a:tcStyle>
    </a:lastCol>
    <a:firstCol>
      <a:tcTxStyle b="on" i="off">
        <a:font>
          <a:latin typeface="Trebuchet MS"/>
          <a:ea typeface="Trebuchet MS"/>
          <a:cs typeface="Trebuchet MS"/>
        </a:font>
        <a:schemeClr val="lt1"/>
      </a:tcTxStyle>
      <a:tcStyle>
        <a:fill>
          <a:solidFill>
            <a:schemeClr val="accent2"/>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 styleId="{47EBC4F7-E62B-4269-9E6C-B574E76F1A88}" styleName="Table_3">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7EC"/>
          </a:solidFill>
        </a:fill>
      </a:tcStyle>
    </a:wholeTbl>
    <a:band1H>
      <a:tcTxStyle b="off" i="off"/>
      <a:tcStyle>
        <a:fill>
          <a:solidFill>
            <a:srgbClr val="D1CAD8"/>
          </a:solidFill>
        </a:fill>
      </a:tcStyle>
    </a:band1H>
    <a:band2H>
      <a:tcTxStyle b="off" i="off"/>
    </a:band2H>
    <a:band1V>
      <a:tcTxStyle b="off" i="off"/>
      <a:tcStyle>
        <a:fill>
          <a:solidFill>
            <a:srgbClr val="D1CAD8"/>
          </a:solidFill>
        </a:fill>
      </a:tcStyle>
    </a:band1V>
    <a:band2V>
      <a:tcTxStyle b="off" i="off"/>
    </a:band2V>
    <a:lastCol>
      <a:tcTxStyle b="on" i="off">
        <a:font>
          <a:latin typeface="Trebuchet MS"/>
          <a:ea typeface="Trebuchet MS"/>
          <a:cs typeface="Trebuchet MS"/>
        </a:font>
        <a:schemeClr val="lt1"/>
      </a:tcTxStyle>
      <a:tcStyle>
        <a:fill>
          <a:solidFill>
            <a:schemeClr val="accent2"/>
          </a:solidFill>
        </a:fill>
      </a:tcStyle>
    </a:lastCol>
    <a:firstCol>
      <a:tcTxStyle b="on" i="off">
        <a:font>
          <a:latin typeface="Trebuchet MS"/>
          <a:ea typeface="Trebuchet MS"/>
          <a:cs typeface="Trebuchet MS"/>
        </a:font>
        <a:schemeClr val="lt1"/>
      </a:tcTxStyle>
      <a:tcStyle>
        <a:fill>
          <a:solidFill>
            <a:schemeClr val="accent2"/>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b="off" i="off"/>
    </a:seCell>
    <a:swCell>
      <a:tcTxStyle b="off" i="off"/>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b="off" i="off"/>
    </a:neCell>
    <a:nwCell>
      <a:tcTxStyle b="off" i="off"/>
    </a:nwCell>
  </a:tblStyle>
  <a:tblStyle styleId="{E22F49A3-2571-4CB6-867F-5A038559B1E1}" styleName="Table_4">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316" orient="horz"/>
        <p:guide pos="3050" orient="horz"/>
        <p:guide pos="3189" orient="horz"/>
        <p:guide pos="5455"/>
        <p:guide pos="975" orient="horz"/>
        <p:guide pos="3457"/>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7" Type="http://schemas.openxmlformats.org/officeDocument/2006/relationships/font" Target="fonts/NewsCycle-bold.fntdata"/><Relationship Id="rId106" Type="http://schemas.openxmlformats.org/officeDocument/2006/relationships/font" Target="fonts/NewsCycle-regular.fntdata"/><Relationship Id="rId105" Type="http://schemas.openxmlformats.org/officeDocument/2006/relationships/slide" Target="slides/slide94.xml"/><Relationship Id="rId104" Type="http://schemas.openxmlformats.org/officeDocument/2006/relationships/slide" Target="slides/slide93.xml"/><Relationship Id="rId109" Type="http://schemas.openxmlformats.org/officeDocument/2006/relationships/font" Target="fonts/RobotoMono-bold.fntdata"/><Relationship Id="rId108" Type="http://schemas.openxmlformats.org/officeDocument/2006/relationships/font" Target="fonts/RobotoMono-regular.fntdata"/><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slide" Target="slides/slide92.xml"/><Relationship Id="rId102" Type="http://schemas.openxmlformats.org/officeDocument/2006/relationships/slide" Target="slides/slide91.xml"/><Relationship Id="rId101" Type="http://schemas.openxmlformats.org/officeDocument/2006/relationships/slide" Target="slides/slide90.xml"/><Relationship Id="rId100" Type="http://schemas.openxmlformats.org/officeDocument/2006/relationships/slide" Target="slides/slide89.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slide" Target="slides/slide84.xml"/><Relationship Id="rId94" Type="http://schemas.openxmlformats.org/officeDocument/2006/relationships/slide" Target="slides/slide83.xml"/><Relationship Id="rId97" Type="http://schemas.openxmlformats.org/officeDocument/2006/relationships/slide" Target="slides/slide86.xml"/><Relationship Id="rId96" Type="http://schemas.openxmlformats.org/officeDocument/2006/relationships/slide" Target="slides/slide85.xml"/><Relationship Id="rId11" Type="http://schemas.openxmlformats.org/officeDocument/2006/relationships/notesMaster" Target="notesMasters/notesMaster1.xml"/><Relationship Id="rId99" Type="http://schemas.openxmlformats.org/officeDocument/2006/relationships/slide" Target="slides/slide88.xml"/><Relationship Id="rId10" Type="http://schemas.openxmlformats.org/officeDocument/2006/relationships/slideMaster" Target="slideMasters/slideMaster5.xml"/><Relationship Id="rId98" Type="http://schemas.openxmlformats.org/officeDocument/2006/relationships/slide" Target="slides/slide87.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17" Type="http://schemas.openxmlformats.org/officeDocument/2006/relationships/font" Target="fonts/CenturyGothic-boldItalic.fntdata"/><Relationship Id="rId116" Type="http://schemas.openxmlformats.org/officeDocument/2006/relationships/font" Target="fonts/CenturyGothic-italic.fntdata"/><Relationship Id="rId115" Type="http://schemas.openxmlformats.org/officeDocument/2006/relationships/font" Target="fonts/CenturyGothic-bold.fntdata"/><Relationship Id="rId15" Type="http://schemas.openxmlformats.org/officeDocument/2006/relationships/slide" Target="slides/slide4.xml"/><Relationship Id="rId110" Type="http://schemas.openxmlformats.org/officeDocument/2006/relationships/font" Target="fonts/RobotoMono-italic.fntdata"/><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14" Type="http://schemas.openxmlformats.org/officeDocument/2006/relationships/font" Target="fonts/CenturyGothic-regular.fntdata"/><Relationship Id="rId18" Type="http://schemas.openxmlformats.org/officeDocument/2006/relationships/slide" Target="slides/slide7.xml"/><Relationship Id="rId113" Type="http://schemas.openxmlformats.org/officeDocument/2006/relationships/font" Target="fonts/Comfortaa-bold.fntdata"/><Relationship Id="rId112" Type="http://schemas.openxmlformats.org/officeDocument/2006/relationships/font" Target="fonts/Comfortaa-regular.fntdata"/><Relationship Id="rId111" Type="http://schemas.openxmlformats.org/officeDocument/2006/relationships/font" Target="fonts/RobotoMono-boldItalic.fntdata"/><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4-06T17:24:23.460">
    <p:pos x="313" y="464"/>
    <p:text>This slide might benefit of being updated with the latest figures</p:text>
  </p:cm>
  <p:cm authorId="1" idx="1" dt="2020-04-02T15:58:39.197">
    <p:pos x="313" y="464"/>
    <p:text>_Marked as resolved_</p:text>
  </p:cm>
  <p:cm authorId="0" idx="2" dt="2020-04-06T17:22:43.028">
    <p:pos x="313" y="464"/>
    <p:text>_Re-opened_</p:text>
  </p:cm>
  <p:cm authorId="0" idx="3" dt="2020-04-06T17:24:23.460">
    <p:pos x="313" y="464"/>
    <p:text>Hi,
I am not sure if the new figures are already in this slide. It refers to RAPIDS v0.10, and the figures looks like the same as in previous versions of the deck.
Just trying to include the performance improvements of 0.12 and 0.13 releases.
Thanks!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spcBef>
                <a:spcPts val="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indent="-228600" lvl="1" marL="9144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2pPr>
            <a:lvl3pPr indent="-228600" lvl="2" marL="13716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3pPr>
            <a:lvl4pPr indent="-228600" lvl="3" marL="18288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4pPr>
            <a:lvl5pPr indent="-228600" lvl="4" marL="22860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rect b="b" l="l" r="r" t="t"/>
              <a:pathLst>
                <a:path extrusionOk="0" h="139" w="144">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rect b="b" l="l" r="r" t="t"/>
              <a:pathLst>
                <a:path extrusionOk="0" h="788" w="420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rect b="b" l="l" r="r" t="t"/>
              <a:pathLst>
                <a:path extrusionOk="0" h="1200" w="181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pids.ai/" TargetMode="External"/><Relationship Id="rId3" Type="http://schemas.openxmlformats.org/officeDocument/2006/relationships/hyperlink" Target="https://github.com/rapidsai"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rapids-ai/rapids-forest-inference-library-prediction-at-100-million-rows-per-second-19558890bc35?source=collection_home---6------0-----------------------" TargetMode="External"/><Relationship Id="rId3" Type="http://schemas.openxmlformats.org/officeDocument/2006/relationships/hyperlink" Target="https://medium.com/rapids-ai/sparse-forests-with-fil-ffbb42b0c7e3" TargetMode="External"/><Relationship Id="rId4" Type="http://schemas.openxmlformats.org/officeDocument/2006/relationships/hyperlink" Target="https://github.com/NVIDIA/gbm-bench"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pids.ai/xgboost.html"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u="sng">
                <a:solidFill>
                  <a:schemeClr val="hlink"/>
                </a:solidFill>
                <a:latin typeface="Arial"/>
                <a:ea typeface="Arial"/>
                <a:cs typeface="Arial"/>
                <a:sym typeface="Arial"/>
                <a:hlinkClick r:id="rId2"/>
              </a:rPr>
              <a:t>https://rapids.ai/</a:t>
            </a:r>
            <a:br>
              <a:rPr lang="en-US"/>
            </a:br>
            <a:r>
              <a:rPr lang="en-US" u="sng">
                <a:solidFill>
                  <a:schemeClr val="hlink"/>
                </a:solidFill>
                <a:latin typeface="Arial"/>
                <a:ea typeface="Arial"/>
                <a:cs typeface="Arial"/>
                <a:sym typeface="Arial"/>
                <a:hlinkClick r:id="rId3"/>
              </a:rPr>
              <a:t>https://github.com/rapidsai</a:t>
            </a:r>
            <a:endParaRPr/>
          </a:p>
        </p:txBody>
      </p:sp>
      <p:sp>
        <p:nvSpPr>
          <p:cNvPr id="341" name="Google Shape;341;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05" name="Google Shape;605;p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d47946afa_1_1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d47946afa_1_1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16" name="Google Shape;616;g5d47946afa_1_11: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728513bcb9_7_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728513bcb9_7_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22" name="Google Shape;622;g728513bcb9_7_5: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728513bcb9_7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28513bcb9_7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29" name="Google Shape;629;g728513bcb9_7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d47946afa_2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g5d47946afa_22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35" name="Google Shape;635;g5d47946afa_22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60" name="Google Shape;660;p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5d47946afa_1_1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5d47946afa_1_1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86" name="Google Shape;686;g5d47946afa_1_16: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5d47946afa_15_16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5d47946afa_15_16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92" name="Google Shape;692;g5d47946afa_15_168: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60d5c54a49_7_1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g60d5c54a49_7_18: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18" name="Google Shape;718;g60d5c54a49_7_18: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5d47946afa_1_17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 name="Google Shape;736;g5d47946afa_1_178: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37" name="Google Shape;737;g5d47946afa_1_178: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d47946afa_4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5d47946afa_4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48" name="Google Shape;348;g5d47946afa_4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728513bcb9_43_1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g728513bcb9_43_1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747" name="Google Shape;747;g728513bcb9_43_1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5d47946afa_12_8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g5d47946afa_12_84: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56" name="Google Shape;756;g5d47946afa_12_84: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5d47946afa_1_7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g5d47946afa_1_72: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76" name="Google Shape;776;g5d47946afa_1_72: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p1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07" name="Google Shape;807;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5d47946afa_15_14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g5d47946afa_15_14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13" name="Google Shape;813;g5d47946afa_15_143: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1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39" name="Google Shape;839;p1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64b82f5a28_0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46" name="Google Shape;846;g64b82f5a28_0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5d47946afa_15_20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g5d47946afa_15_204: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861" name="Google Shape;861;g5d47946afa_15_204: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d47946afa_15_21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g5d47946afa_15_216: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874" name="Google Shape;874;g5d47946afa_15_216: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5fd395d261_0_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5fd395d261_0_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886" name="Google Shape;886;g5fd395d261_0_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d47946afa_14_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5d47946afa_14_6: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374" name="Google Shape;374;g5d47946afa_14_6: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p1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95" name="Google Shape;895;p1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60d5c54a49_7_9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 name="Google Shape;920;g60d5c54a49_7_98: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921" name="Google Shape;921;g60d5c54a49_7_98: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5d47946afa_15_19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g5d47946afa_15_19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TSVD – truncated Singular Value Decomposition</a:t>
            </a:r>
            <a:br>
              <a:rPr lang="en-US"/>
            </a:br>
            <a:r>
              <a:rPr lang="en-US"/>
              <a:t>DBSCAN - </a:t>
            </a:r>
            <a:r>
              <a:rPr b="0" i="0" lang="en-US" sz="1100">
                <a:solidFill>
                  <a:schemeClr val="dk1"/>
                </a:solidFill>
                <a:latin typeface="Trebuchet MS"/>
                <a:ea typeface="Trebuchet MS"/>
                <a:cs typeface="Trebuchet MS"/>
                <a:sym typeface="Trebuchet MS"/>
              </a:rPr>
              <a:t>Density-Based Spatial Clustering of Applications with Noise</a:t>
            </a:r>
            <a:endParaRPr/>
          </a:p>
          <a:p>
            <a:pPr indent="0" lvl="0" marL="0" rtl="0" algn="l">
              <a:spcBef>
                <a:spcPts val="330"/>
              </a:spcBef>
              <a:spcAft>
                <a:spcPts val="0"/>
              </a:spcAft>
              <a:buNone/>
            </a:pPr>
            <a:r>
              <a:t/>
            </a:r>
            <a:endParaRPr/>
          </a:p>
        </p:txBody>
      </p:sp>
      <p:sp>
        <p:nvSpPr>
          <p:cNvPr id="935" name="Google Shape;935;g5d47946afa_15_19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p2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44" name="Google Shape;944;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950" name="Google Shape;950;p2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p2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p2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a:p>
            <a:pPr indent="0" lvl="0" marL="0" rtl="0" algn="l">
              <a:spcBef>
                <a:spcPts val="330"/>
              </a:spcBef>
              <a:spcAft>
                <a:spcPts val="0"/>
              </a:spcAft>
              <a:buNone/>
            </a:pPr>
            <a:r>
              <a:t/>
            </a:r>
            <a:endParaRPr/>
          </a:p>
        </p:txBody>
      </p:sp>
      <p:sp>
        <p:nvSpPr>
          <p:cNvPr id="976" name="Google Shape;976;p2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6f6b21fc16_10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g6f6b21fc16_10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a:p>
            <a:pPr indent="0" lvl="0" marL="0" rtl="0" algn="l">
              <a:spcBef>
                <a:spcPts val="330"/>
              </a:spcBef>
              <a:spcAft>
                <a:spcPts val="0"/>
              </a:spcAft>
              <a:buNone/>
            </a:pPr>
            <a:r>
              <a:t/>
            </a:r>
            <a:endParaRPr/>
          </a:p>
        </p:txBody>
      </p:sp>
      <p:sp>
        <p:nvSpPr>
          <p:cNvPr id="1001" name="Google Shape;1001;g6f6b21fc16_10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p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p2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015" name="Google Shape;1015;p2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5d47946afa_1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g5d47946afa_12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Clr>
                <a:schemeClr val="dk1"/>
              </a:buClr>
              <a:buSzPts val="1100"/>
              <a:buFont typeface="Trebuchet MS"/>
              <a:buNone/>
            </a:pPr>
            <a:r>
              <a:t/>
            </a:r>
            <a:endParaRPr/>
          </a:p>
        </p:txBody>
      </p:sp>
      <p:sp>
        <p:nvSpPr>
          <p:cNvPr id="1027" name="Google Shape;1027;g5d47946afa_12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5d47946afa_12_2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g5d47946afa_12_2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Clr>
                <a:schemeClr val="dk1"/>
              </a:buClr>
              <a:buSzPts val="1100"/>
              <a:buFont typeface="Trebuchet MS"/>
              <a:buNone/>
            </a:pPr>
            <a:r>
              <a:t/>
            </a:r>
            <a:endParaRPr/>
          </a:p>
        </p:txBody>
      </p:sp>
      <p:sp>
        <p:nvSpPr>
          <p:cNvPr id="1035" name="Google Shape;1035;g5d47946afa_12_2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d47946afa_26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08" name="Google Shape;408;g5d47946afa_26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5d47946afa_11_89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g5d47946afa_11_89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a:p>
            <a:pPr indent="0" lvl="0" marL="0" rtl="0" algn="l">
              <a:spcBef>
                <a:spcPts val="330"/>
              </a:spcBef>
              <a:spcAft>
                <a:spcPts val="0"/>
              </a:spcAft>
              <a:buNone/>
            </a:pPr>
            <a:r>
              <a:t/>
            </a:r>
            <a:endParaRPr/>
          </a:p>
        </p:txBody>
      </p:sp>
      <p:sp>
        <p:nvSpPr>
          <p:cNvPr id="1043" name="Google Shape;1043;g5d47946afa_11_89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p2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a:p>
            <a:pPr indent="0" lvl="0" marL="0" rtl="0" algn="l">
              <a:spcBef>
                <a:spcPts val="330"/>
              </a:spcBef>
              <a:spcAft>
                <a:spcPts val="0"/>
              </a:spcAft>
              <a:buNone/>
            </a:pPr>
            <a:r>
              <a:t/>
            </a:r>
            <a:endParaRPr/>
          </a:p>
        </p:txBody>
      </p:sp>
      <p:sp>
        <p:nvSpPr>
          <p:cNvPr id="1054" name="Google Shape;1054;p2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2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064" name="Google Shape;1064;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p3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p3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70" name="Google Shape;1070;p3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3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latin typeface="Calibri"/>
                <a:ea typeface="Calibri"/>
                <a:cs typeface="Calibri"/>
                <a:sym typeface="Calibri"/>
              </a:rPr>
              <a:t>Several iterations through our preprocessing, exploration, and training cycle could even take weeks! I’ve been on projects solving complex problems where months would pass before any valuable insight is gained- attributed almost entirely to computation time!</a:t>
            </a:r>
            <a:endParaRPr>
              <a:latin typeface="Calibri"/>
              <a:ea typeface="Calibri"/>
              <a:cs typeface="Calibri"/>
              <a:sym typeface="Calibri"/>
            </a:endParaRPr>
          </a:p>
        </p:txBody>
      </p:sp>
      <p:sp>
        <p:nvSpPr>
          <p:cNvPr id="1096" name="Google Shape;1096;p3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p3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116" name="Google Shape;1116;p3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p3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p3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latin typeface="Calibri"/>
                <a:ea typeface="Calibri"/>
                <a:cs typeface="Calibri"/>
                <a:sym typeface="Calibri"/>
              </a:rPr>
              <a:t>In the C++ Algorithms side, you'll find full machine learning algorithms such as classification &amp; regression, statistical inference, clustering, dimensionality reduction, timeseries forecasting, &amp; recommendations. We'll have cross validation very soon and much more. </a:t>
            </a:r>
            <a:endParaRPr/>
          </a:p>
        </p:txBody>
      </p:sp>
      <p:sp>
        <p:nvSpPr>
          <p:cNvPr id="1135" name="Google Shape;1135;p3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5d47946afa_11_4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g5d47946afa_11_4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228600" lvl="0" marL="457200" marR="0" rtl="0" algn="l">
              <a:lnSpc>
                <a:spcPct val="100000"/>
              </a:lnSpc>
              <a:spcBef>
                <a:spcPts val="330"/>
              </a:spcBef>
              <a:spcAft>
                <a:spcPts val="0"/>
              </a:spcAft>
              <a:buClr>
                <a:schemeClr val="dk1"/>
              </a:buClr>
              <a:buSzPts val="1400"/>
              <a:buFont typeface="Calibri"/>
              <a:buNone/>
            </a:pPr>
            <a:r>
              <a:rPr lang="en-US">
                <a:latin typeface="Calibri"/>
                <a:ea typeface="Calibri"/>
                <a:cs typeface="Calibri"/>
                <a:sym typeface="Calibri"/>
              </a:rPr>
              <a:t>And our resulting clusters. </a:t>
            </a:r>
            <a:endParaRPr/>
          </a:p>
        </p:txBody>
      </p:sp>
      <p:sp>
        <p:nvSpPr>
          <p:cNvPr id="1157" name="Google Shape;1157;g5d47946afa_11_4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l">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5d47946afa_11_5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8" name="Google Shape;1168;g5d47946afa_11_5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228600" lvl="0" marL="457200" marR="0" rtl="0" algn="l">
              <a:lnSpc>
                <a:spcPct val="100000"/>
              </a:lnSpc>
              <a:spcBef>
                <a:spcPts val="330"/>
              </a:spcBef>
              <a:spcAft>
                <a:spcPts val="0"/>
              </a:spcAft>
              <a:buClr>
                <a:schemeClr val="dk1"/>
              </a:buClr>
              <a:buSzPts val="1400"/>
              <a:buFont typeface="Calibri"/>
              <a:buNone/>
            </a:pPr>
            <a:r>
              <a:rPr lang="en-US">
                <a:latin typeface="Calibri"/>
                <a:ea typeface="Calibri"/>
                <a:cs typeface="Calibri"/>
                <a:sym typeface="Calibri"/>
              </a:rPr>
              <a:t>And our resulting clusters. </a:t>
            </a:r>
            <a:endParaRPr/>
          </a:p>
        </p:txBody>
      </p:sp>
      <p:sp>
        <p:nvSpPr>
          <p:cNvPr id="1169" name="Google Shape;1169;g5d47946afa_11_58: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l">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5d47946afa_12_1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5d47946afa_12_1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Clr>
                <a:schemeClr val="dk1"/>
              </a:buClr>
              <a:buSzPts val="1100"/>
              <a:buFont typeface="Trebuchet MS"/>
              <a:buNone/>
            </a:pPr>
            <a:r>
              <a:t/>
            </a:r>
            <a:endParaRPr/>
          </a:p>
        </p:txBody>
      </p:sp>
      <p:sp>
        <p:nvSpPr>
          <p:cNvPr id="1181" name="Google Shape;1181;g5d47946afa_12_15: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dd25e3287_4_8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39" name="Google Shape;439;g5dd25e3287_4_8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60f8b3446a_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60f8b3446a_2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rPr lang="en-US"/>
              <a:t>Detailed blog: </a:t>
            </a:r>
            <a:r>
              <a:rPr lang="en-US" u="sng">
                <a:solidFill>
                  <a:schemeClr val="hlink"/>
                </a:solidFill>
                <a:latin typeface="Arial"/>
                <a:ea typeface="Arial"/>
                <a:cs typeface="Arial"/>
                <a:sym typeface="Arial"/>
                <a:hlinkClick r:id="rId2"/>
              </a:rPr>
              <a:t>https://medium.com/rapids-ai/rapids-forest-inference-library-prediction-at-100-million-rows-per-second-19558890bc35?source=collection_home---6------0-----------------------</a:t>
            </a:r>
            <a:endParaRPr/>
          </a:p>
          <a:p>
            <a:pPr indent="0" lvl="0" marL="0" rtl="0" algn="l">
              <a:spcBef>
                <a:spcPts val="330"/>
              </a:spcBef>
              <a:spcAft>
                <a:spcPts val="0"/>
              </a:spcAft>
              <a:buNone/>
            </a:pPr>
            <a:r>
              <a:rPr lang="en-US"/>
              <a:t>Sparse models blog:  </a:t>
            </a:r>
            <a:r>
              <a:rPr lang="en-US" u="sng">
                <a:solidFill>
                  <a:schemeClr val="hlink"/>
                </a:solidFill>
                <a:latin typeface="Arial"/>
                <a:ea typeface="Arial"/>
                <a:cs typeface="Arial"/>
                <a:sym typeface="Arial"/>
                <a:hlinkClick r:id="rId3"/>
              </a:rPr>
              <a:t>https://medium.com/rapids-ai/sparse-forests-with-fil-ffbb42b0c7e3</a:t>
            </a:r>
            <a:br>
              <a:rPr lang="en-US"/>
            </a:br>
            <a:r>
              <a:rPr lang="en-US"/>
              <a:t>DGX-1, 2x E5-2698 v4 @ 2.20GHz, V100-32GB, using FIL BATCH_REORG algo, 1000 trees, max_depth=10</a:t>
            </a:r>
            <a:endParaRPr/>
          </a:p>
          <a:p>
            <a:pPr indent="0" lvl="0" marL="0" rtl="0" algn="l">
              <a:spcBef>
                <a:spcPts val="330"/>
              </a:spcBef>
              <a:spcAft>
                <a:spcPts val="0"/>
              </a:spcAft>
              <a:buNone/>
            </a:pPr>
            <a:r>
              <a:rPr lang="en-US"/>
              <a:t>Trained in XGBoost using data from </a:t>
            </a:r>
            <a:r>
              <a:rPr lang="en-US" u="sng">
                <a:solidFill>
                  <a:schemeClr val="hlink"/>
                </a:solidFill>
                <a:latin typeface="Arial"/>
                <a:ea typeface="Arial"/>
                <a:cs typeface="Arial"/>
                <a:sym typeface="Arial"/>
                <a:hlinkClick r:id="rId4"/>
              </a:rPr>
              <a:t>https://github.com/NVIDIA/gbm-bench</a:t>
            </a:r>
            <a:endParaRPr/>
          </a:p>
          <a:p>
            <a:pPr indent="0" lvl="0" marL="0" rtl="0" algn="l">
              <a:spcBef>
                <a:spcPts val="330"/>
              </a:spcBef>
              <a:spcAft>
                <a:spcPts val="0"/>
              </a:spcAft>
              <a:buNone/>
            </a:pPr>
            <a:r>
              <a:rPr lang="en-US"/>
              <a:t>Added in Release 0.9</a:t>
            </a:r>
            <a:endParaRPr/>
          </a:p>
        </p:txBody>
      </p:sp>
      <p:sp>
        <p:nvSpPr>
          <p:cNvPr id="1190" name="Google Shape;1190;g60f8b3446a_2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7d8bdb2f5c_14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7d8bdb2f5c_14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rPr lang="en-US"/>
              <a:t>See: </a:t>
            </a:r>
            <a:r>
              <a:rPr lang="en-US" u="sng">
                <a:solidFill>
                  <a:schemeClr val="hlink"/>
                </a:solidFill>
                <a:latin typeface="Arial"/>
                <a:ea typeface="Arial"/>
                <a:cs typeface="Arial"/>
                <a:sym typeface="Arial"/>
                <a:hlinkClick r:id="rId2"/>
              </a:rPr>
              <a:t>https://rapids.ai/xgboost.html</a:t>
            </a:r>
            <a:br>
              <a:rPr lang="en-US"/>
            </a:br>
            <a:endParaRPr/>
          </a:p>
        </p:txBody>
      </p:sp>
      <p:sp>
        <p:nvSpPr>
          <p:cNvPr id="1203" name="Google Shape;1203;g7d8bdb2f5c_14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5d47946afa_12_3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213" name="Google Shape;1213;g5d47946afa_12_3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5d47946afa_11_38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220" name="Google Shape;1220;g5d47946afa_11_38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p4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227" name="Google Shape;1227;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5d47946afa_20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g5d47946afa_20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233" name="Google Shape;1233;g5d47946afa_20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60d5c54a49_7_17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60d5c54a49_7_17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259" name="Google Shape;1259;g60d5c54a49_7_17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g5d47946afa_20_3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277" name="Google Shape;1277;g5d47946afa_20_3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5d47946afa_20_5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7" name="Google Shape;1297;g5d47946afa_20_5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298" name="Google Shape;1298;g5d47946afa_20_5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p4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23" name="Google Shape;1323;p4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d47946afa_11_68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5d47946afa_11_68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But others were discovering this as each system had its own way of handling data.  You could use up to 80% of your compute in just copy and conversion</a:t>
            </a:r>
            <a:endParaRPr/>
          </a:p>
        </p:txBody>
      </p:sp>
      <p:sp>
        <p:nvSpPr>
          <p:cNvPr id="476" name="Google Shape;476;g5d47946afa_11_685: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7b6bd23c43_19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30" name="Google Shape;1330;g7b6bd23c43_19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60d5c54a49_7_25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60d5c54a49_7_25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338" name="Google Shape;1338;g60d5c54a49_7_25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5d47946afa_20_11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346" name="Google Shape;1346;g5d47946afa_20_11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5d47946afa_20_11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353" name="Google Shape;1353;g5d47946afa_20_11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6f6b21fc16_7_1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60" name="Google Shape;1360;g6f6b21fc16_7_1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6f6b21fc16_7_2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65" name="Google Shape;1365;g6f6b21fc16_7_2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6f6b21fc16_7_1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80" name="Google Shape;1380;g6f6b21fc16_7_1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6f6b21fc16_7_3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6f6b21fc16_7_3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96" name="Google Shape;1396;g6f6b21fc16_7_34: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Google Shape;1402;g6f6b21fc16_7_4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03" name="Google Shape;1403;g6f6b21fc16_7_4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728513bcb9_31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410" name="Google Shape;1410;g728513bcb9_31_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d47946afa_12_4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5d47946afa_12_42: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487" name="Google Shape;487;g5d47946afa_12_42: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728513bcb9_20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rPr lang="en-US"/>
              <a:t>Unlike the other RAPIDS libraries, cuSignal makes use of GPU accelerated PyData ecosystem (Numba and CuPy in particular) to innovate from the Python layer. There is currently no C++ or native CUDA in cuSignal. While we investigate if this makes sense in the long term, if you ‘re NOT interested in signal processing, one major takeaway is that you can build really great and fast GPU accelerated libraries for an arbitrary application without touching a low level language.</a:t>
            </a:r>
            <a:endParaRPr/>
          </a:p>
        </p:txBody>
      </p:sp>
      <p:sp>
        <p:nvSpPr>
          <p:cNvPr id="1415" name="Google Shape;1415;g728513bcb9_20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728513bcb9_31_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728513bcb9_31_3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t>This is a non-exhaustive list of features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Perf, 1e8 points (Python, using time, with garbage collection).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Fftconvolve – 76x</a:t>
            </a:r>
            <a:endParaRPr/>
          </a:p>
          <a:p>
            <a:pPr indent="0" lvl="0" marL="0" rtl="0" algn="l">
              <a:lnSpc>
                <a:spcPct val="100000"/>
              </a:lnSpc>
              <a:spcBef>
                <a:spcPts val="0"/>
              </a:spcBef>
              <a:spcAft>
                <a:spcPts val="0"/>
              </a:spcAft>
              <a:buSzPts val="1400"/>
              <a:buNone/>
            </a:pPr>
            <a:r>
              <a:rPr lang="en-US"/>
              <a:t>Correlate – 53x</a:t>
            </a:r>
            <a:endParaRPr/>
          </a:p>
          <a:p>
            <a:pPr indent="0" lvl="0" marL="0" rtl="0" algn="l">
              <a:lnSpc>
                <a:spcPct val="100000"/>
              </a:lnSpc>
              <a:spcBef>
                <a:spcPts val="0"/>
              </a:spcBef>
              <a:spcAft>
                <a:spcPts val="0"/>
              </a:spcAft>
              <a:buSzPts val="1400"/>
              <a:buNone/>
            </a:pPr>
            <a:r>
              <a:rPr lang="en-US"/>
              <a:t>Resample – 51x</a:t>
            </a:r>
            <a:endParaRPr/>
          </a:p>
          <a:p>
            <a:pPr indent="0" lvl="0" marL="0" rtl="0" algn="l">
              <a:lnSpc>
                <a:spcPct val="100000"/>
              </a:lnSpc>
              <a:spcBef>
                <a:spcPts val="0"/>
              </a:spcBef>
              <a:spcAft>
                <a:spcPts val="0"/>
              </a:spcAft>
              <a:buSzPts val="1400"/>
              <a:buNone/>
            </a:pPr>
            <a:r>
              <a:rPr lang="en-US"/>
              <a:t>Polyphase resample – 14x</a:t>
            </a:r>
            <a:endParaRPr/>
          </a:p>
          <a:p>
            <a:pPr indent="0" lvl="0" marL="0" rtl="0" algn="l">
              <a:lnSpc>
                <a:spcPct val="100000"/>
              </a:lnSpc>
              <a:spcBef>
                <a:spcPts val="0"/>
              </a:spcBef>
              <a:spcAft>
                <a:spcPts val="0"/>
              </a:spcAft>
              <a:buSzPts val="1400"/>
              <a:buNone/>
            </a:pPr>
            <a:r>
              <a:rPr lang="en-US"/>
              <a:t>Welch Spectrum estimation – 26x</a:t>
            </a:r>
            <a:endParaRPr/>
          </a:p>
          <a:p>
            <a:pPr indent="0" lvl="0" marL="0" rtl="0" algn="l">
              <a:lnSpc>
                <a:spcPct val="100000"/>
              </a:lnSpc>
              <a:spcBef>
                <a:spcPts val="0"/>
              </a:spcBef>
              <a:spcAft>
                <a:spcPts val="0"/>
              </a:spcAft>
              <a:buSzPts val="1400"/>
              <a:buNone/>
            </a:pPr>
            <a:r>
              <a:rPr lang="en-US"/>
              <a:t>Spectrogram – 15x</a:t>
            </a:r>
            <a:endParaRPr/>
          </a:p>
          <a:p>
            <a:pPr indent="0" lvl="0" marL="0" rtl="0" algn="l">
              <a:lnSpc>
                <a:spcPct val="100000"/>
              </a:lnSpc>
              <a:spcBef>
                <a:spcPts val="0"/>
              </a:spcBef>
              <a:spcAft>
                <a:spcPts val="0"/>
              </a:spcAft>
              <a:buSzPts val="1400"/>
              <a:buNone/>
            </a:pPr>
            <a:r>
              <a:rPr lang="en-US"/>
              <a:t>Continuous wavelet transform – 89x</a:t>
            </a:r>
            <a:endParaRPr/>
          </a:p>
        </p:txBody>
      </p:sp>
      <p:sp>
        <p:nvSpPr>
          <p:cNvPr id="1427" name="Google Shape;1427;g728513bcb9_31_3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728513bcb9_31_5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47" name="Google Shape;1447;g728513bcb9_31_5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728513bcb9_31_6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55" name="Google Shape;1455;g728513bcb9_31_6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5d47946afa_11_105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66" name="Google Shape;1466;g5d47946afa_11_105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5dd25e3287_4_3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471" name="Google Shape;1471;g5dd25e3287_4_3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g5d47946afa_15_24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7" name="Google Shape;1477;g5d47946afa_15_24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78" name="Google Shape;1478;g5d47946afa_15_243: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64fd139aa1_9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90" name="Google Shape;1490;g64fd139aa1_9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64fd139aa1_9_12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15" name="Google Shape;1515;g64fd139aa1_9_12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64b82f5a28_0_16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64b82f5a28_0_16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54" name="Google Shape;1554;g64b82f5a28_0_16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6f6b21fc16_4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529" name="Google Shape;529;g6f6b21fc16_4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Google Shape;1562;p4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63" name="Google Shape;1563;p4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g60d5c54a49_7_32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60d5c54a49_7_32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83" name="Google Shape;1583;g60d5c54a49_7_323: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7" name="Shape 1587"/>
        <p:cNvGrpSpPr/>
        <p:nvPr/>
      </p:nvGrpSpPr>
      <p:grpSpPr>
        <a:xfrm>
          <a:off x="0" y="0"/>
          <a:ext cx="0" cy="0"/>
          <a:chOff x="0" y="0"/>
          <a:chExt cx="0" cy="0"/>
        </a:xfrm>
      </p:grpSpPr>
      <p:sp>
        <p:nvSpPr>
          <p:cNvPr id="1588" name="Google Shape;1588;g60d5c54a49_7_32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60d5c54a49_7_32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90" name="Google Shape;1590;g60d5c54a49_7_329: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Google Shape;1596;g60d5c54a49_7_34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60d5c54a49_7_34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98" name="Google Shape;1598;g60d5c54a49_7_342: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60d5c54a49_7_34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05" name="Google Shape;1605;g60d5c54a49_7_34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60d5c54a49_7_35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13" name="Google Shape;1613;g60d5c54a49_7_35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60d5c54a49_7_36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23" name="Google Shape;1623;g60d5c54a49_7_36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5" name="Shape 1635"/>
        <p:cNvGrpSpPr/>
        <p:nvPr/>
      </p:nvGrpSpPr>
      <p:grpSpPr>
        <a:xfrm>
          <a:off x="0" y="0"/>
          <a:ext cx="0" cy="0"/>
          <a:chOff x="0" y="0"/>
          <a:chExt cx="0" cy="0"/>
        </a:xfrm>
      </p:grpSpPr>
      <p:sp>
        <p:nvSpPr>
          <p:cNvPr id="1636" name="Google Shape;1636;g60d5c54a49_7_33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60d5c54a49_7_33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38" name="Google Shape;1638;g60d5c54a49_7_336: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Google Shape;1643;g60d5c54a49_7_37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60d5c54a49_7_37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45" name="Google Shape;1645;g60d5c54a49_7_379: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5" name="Shape 1655"/>
        <p:cNvGrpSpPr/>
        <p:nvPr/>
      </p:nvGrpSpPr>
      <p:grpSpPr>
        <a:xfrm>
          <a:off x="0" y="0"/>
          <a:ext cx="0" cy="0"/>
          <a:chOff x="0" y="0"/>
          <a:chExt cx="0" cy="0"/>
        </a:xfrm>
      </p:grpSpPr>
      <p:sp>
        <p:nvSpPr>
          <p:cNvPr id="1656" name="Google Shape;1656;g5dd25e3287_4_4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5dd25e3287_4_4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58" name="Google Shape;1658;g5dd25e3287_4_45: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d47946afa_33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568" name="Google Shape;568;g5d47946afa_33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1" name="Shape 1661"/>
        <p:cNvGrpSpPr/>
        <p:nvPr/>
      </p:nvGrpSpPr>
      <p:grpSpPr>
        <a:xfrm>
          <a:off x="0" y="0"/>
          <a:ext cx="0" cy="0"/>
          <a:chOff x="0" y="0"/>
          <a:chExt cx="0" cy="0"/>
        </a:xfrm>
      </p:grpSpPr>
      <p:sp>
        <p:nvSpPr>
          <p:cNvPr id="1662" name="Google Shape;1662;g730455508b_0_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63" name="Google Shape;1663;g730455508b_0_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Google Shape;1670;p5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71" name="Google Shape;1671;p5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Google Shape;1678;p5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9" name="Google Shape;1679;p52:notes"/>
          <p:cNvSpPr txBox="1"/>
          <p:nvPr>
            <p:ph idx="1" type="body"/>
          </p:nvPr>
        </p:nvSpPr>
        <p:spPr>
          <a:xfrm>
            <a:off x="701039" y="4415789"/>
            <a:ext cx="5608319" cy="4183379"/>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680" name="Google Shape;1680;p52:notes"/>
          <p:cNvSpPr txBox="1"/>
          <p:nvPr>
            <p:ph idx="12" type="sldNum"/>
          </p:nvPr>
        </p:nvSpPr>
        <p:spPr>
          <a:xfrm>
            <a:off x="3663169" y="8829967"/>
            <a:ext cx="3037839" cy="464819"/>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p5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93" name="Google Shape;1693;p5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4" name="Shape 1714"/>
        <p:cNvGrpSpPr/>
        <p:nvPr/>
      </p:nvGrpSpPr>
      <p:grpSpPr>
        <a:xfrm>
          <a:off x="0" y="0"/>
          <a:ext cx="0" cy="0"/>
          <a:chOff x="0" y="0"/>
          <a:chExt cx="0" cy="0"/>
        </a:xfrm>
      </p:grpSpPr>
      <p:sp>
        <p:nvSpPr>
          <p:cNvPr id="1715" name="Google Shape;1715;p5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6" name="Google Shape;1716;p5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sz="1100" u="none" strike="noStrike">
              <a:solidFill>
                <a:schemeClr val="dk1"/>
              </a:solidFill>
              <a:latin typeface="Trebuchet MS"/>
              <a:ea typeface="Trebuchet MS"/>
              <a:cs typeface="Trebuchet MS"/>
              <a:sym typeface="Trebuchet MS"/>
            </a:endParaRPr>
          </a:p>
        </p:txBody>
      </p:sp>
      <p:sp>
        <p:nvSpPr>
          <p:cNvPr id="1717" name="Google Shape;1717;p5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3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0" y="0"/>
            <a:ext cx="10972799" cy="6172200"/>
          </a:xfrm>
          <a:prstGeom prst="rect">
            <a:avLst/>
          </a:prstGeom>
          <a:noFill/>
          <a:ln>
            <a:noFill/>
          </a:ln>
        </p:spPr>
      </p:pic>
      <p:sp>
        <p:nvSpPr>
          <p:cNvPr id="18" name="Google Shape;18;p2"/>
          <p:cNvSpPr txBox="1"/>
          <p:nvPr>
            <p:ph idx="1" type="subTitle"/>
          </p:nvPr>
        </p:nvSpPr>
        <p:spPr>
          <a:xfrm>
            <a:off x="723337" y="5274260"/>
            <a:ext cx="9526126" cy="36933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p:txBody>
      </p:sp>
      <p:pic>
        <p:nvPicPr>
          <p:cNvPr id="19" name="Google Shape;19;p2"/>
          <p:cNvPicPr preferRelativeResize="0"/>
          <p:nvPr/>
        </p:nvPicPr>
        <p:blipFill rotWithShape="1">
          <a:blip r:embed="rId3">
            <a:alphaModFix/>
          </a:blip>
          <a:srcRect b="0" l="0" r="0" t="0"/>
          <a:stretch/>
        </p:blipFill>
        <p:spPr>
          <a:xfrm>
            <a:off x="4047214" y="827528"/>
            <a:ext cx="2878372" cy="646346"/>
          </a:xfrm>
          <a:prstGeom prst="rect">
            <a:avLst/>
          </a:prstGeom>
          <a:noFill/>
          <a:ln>
            <a:noFill/>
          </a:ln>
        </p:spPr>
      </p:pic>
      <p:sp>
        <p:nvSpPr>
          <p:cNvPr id="20" name="Google Shape;20;p2"/>
          <p:cNvSpPr txBox="1"/>
          <p:nvPr>
            <p:ph type="title"/>
          </p:nvPr>
        </p:nvSpPr>
        <p:spPr>
          <a:xfrm>
            <a:off x="1160921" y="1829811"/>
            <a:ext cx="8650958" cy="982855"/>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SzPts val="1400"/>
              <a:buNone/>
              <a:defRPr b="0" sz="360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5" name="Shape 55"/>
        <p:cNvGrpSpPr/>
        <p:nvPr/>
      </p:nvGrpSpPr>
      <p:grpSpPr>
        <a:xfrm>
          <a:off x="0" y="0"/>
          <a:ext cx="0" cy="0"/>
          <a:chOff x="0" y="0"/>
          <a:chExt cx="0" cy="0"/>
        </a:xfrm>
      </p:grpSpPr>
      <p:sp>
        <p:nvSpPr>
          <p:cNvPr id="56" name="Google Shape;56;p11"/>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 name="Google Shape;57;p11"/>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58" name="Shape 58"/>
        <p:cNvGrpSpPr/>
        <p:nvPr/>
      </p:nvGrpSpPr>
      <p:grpSpPr>
        <a:xfrm>
          <a:off x="0" y="0"/>
          <a:ext cx="0" cy="0"/>
          <a:chOff x="0" y="0"/>
          <a:chExt cx="0" cy="0"/>
        </a:xfrm>
      </p:grpSpPr>
      <p:sp>
        <p:nvSpPr>
          <p:cNvPr id="59" name="Google Shape;59;p12"/>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61" name="Google Shape;61;p12"/>
          <p:cNvSpPr txBox="1"/>
          <p:nvPr>
            <p:ph type="title"/>
          </p:nvPr>
        </p:nvSpPr>
        <p:spPr>
          <a:xfrm>
            <a:off x="498348" y="3814403"/>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
          <p:cNvSpPr txBox="1"/>
          <p:nvPr>
            <p:ph idx="1" type="body"/>
          </p:nvPr>
        </p:nvSpPr>
        <p:spPr>
          <a:xfrm>
            <a:off x="498348" y="4479006"/>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3" name="Shape 63"/>
        <p:cNvGrpSpPr/>
        <p:nvPr/>
      </p:nvGrpSpPr>
      <p:grpSpPr>
        <a:xfrm>
          <a:off x="0" y="0"/>
          <a:ext cx="0" cy="0"/>
          <a:chOff x="0" y="0"/>
          <a:chExt cx="0" cy="0"/>
        </a:xfrm>
      </p:grpSpPr>
      <p:sp>
        <p:nvSpPr>
          <p:cNvPr id="64" name="Google Shape;64;p13"/>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65" name="Shape 65"/>
        <p:cNvGrpSpPr/>
        <p:nvPr/>
      </p:nvGrpSpPr>
      <p:grpSpPr>
        <a:xfrm>
          <a:off x="0" y="0"/>
          <a:ext cx="0" cy="0"/>
          <a:chOff x="0" y="0"/>
          <a:chExt cx="0" cy="0"/>
        </a:xfrm>
      </p:grpSpPr>
      <p:sp>
        <p:nvSpPr>
          <p:cNvPr id="66" name="Google Shape;66;p14"/>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14"/>
          <p:cNvSpPr txBox="1"/>
          <p:nvPr>
            <p:ph type="title"/>
          </p:nvPr>
        </p:nvSpPr>
        <p:spPr>
          <a:xfrm>
            <a:off x="498348" y="5169473"/>
            <a:ext cx="9976104" cy="53553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0" l="0" r="0" t="0"/>
          <a:stretch/>
        </p:blipFill>
        <p:spPr>
          <a:xfrm>
            <a:off x="0" y="0"/>
            <a:ext cx="10972799" cy="6172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Subtitle">
  <p:cSld name="1_Title and Subtitle">
    <p:bg>
      <p:bgPr>
        <a:solidFill>
          <a:schemeClr val="dk2"/>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498348" y="6612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 type="body"/>
          </p:nvPr>
        </p:nvSpPr>
        <p:spPr>
          <a:xfrm>
            <a:off x="498348" y="1183335"/>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ubtitle, and Content">
  <p:cSld name="1_Title, Subtitle, and Content">
    <p:spTree>
      <p:nvGrpSpPr>
        <p:cNvPr id="73" name="Shape 73"/>
        <p:cNvGrpSpPr/>
        <p:nvPr/>
      </p:nvGrpSpPr>
      <p:grpSpPr>
        <a:xfrm>
          <a:off x="0" y="0"/>
          <a:ext cx="0" cy="0"/>
          <a:chOff x="0" y="0"/>
          <a:chExt cx="0" cy="0"/>
        </a:xfrm>
      </p:grpSpPr>
      <p:sp>
        <p:nvSpPr>
          <p:cNvPr id="74" name="Google Shape;74;p17"/>
          <p:cNvSpPr txBox="1"/>
          <p:nvPr>
            <p:ph type="title"/>
          </p:nvPr>
        </p:nvSpPr>
        <p:spPr>
          <a:xfrm>
            <a:off x="498348" y="6612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7"/>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2"/>
              </a:buClr>
              <a:buSzPts val="2000"/>
              <a:buFont typeface="Trebuchet MS"/>
              <a:buNone/>
              <a:defRPr sz="2000">
                <a:solidFill>
                  <a:schemeClr val="lt1"/>
                </a:solidFill>
              </a:defRPr>
            </a:lvl1pPr>
            <a:lvl2pPr indent="-228600" lvl="1" marL="914400" algn="l">
              <a:lnSpc>
                <a:spcPct val="90000"/>
              </a:lnSpc>
              <a:spcBef>
                <a:spcPts val="900"/>
              </a:spcBef>
              <a:spcAft>
                <a:spcPts val="0"/>
              </a:spcAft>
              <a:buClr>
                <a:schemeClr val="dk2"/>
              </a:buClr>
              <a:buSzPts val="1800"/>
              <a:buFont typeface="Trebuchet MS"/>
              <a:buNone/>
              <a:defRPr sz="1800">
                <a:solidFill>
                  <a:schemeClr val="lt1"/>
                </a:solidFill>
              </a:defRPr>
            </a:lvl2pPr>
            <a:lvl3pPr indent="-228600" lvl="2" marL="1371600" algn="l">
              <a:lnSpc>
                <a:spcPct val="90000"/>
              </a:lnSpc>
              <a:spcBef>
                <a:spcPts val="900"/>
              </a:spcBef>
              <a:spcAft>
                <a:spcPts val="0"/>
              </a:spcAft>
              <a:buClr>
                <a:schemeClr val="dk2"/>
              </a:buClr>
              <a:buSzPts val="1600"/>
              <a:buFont typeface="Trebuchet MS"/>
              <a:buNone/>
              <a:defRPr sz="1600">
                <a:solidFill>
                  <a:schemeClr val="lt1"/>
                </a:solidFill>
              </a:defRPr>
            </a:lvl3pPr>
            <a:lvl4pPr indent="-355600" lvl="3" marL="1828800" algn="l">
              <a:lnSpc>
                <a:spcPct val="100000"/>
              </a:lnSpc>
              <a:spcBef>
                <a:spcPts val="900"/>
              </a:spcBef>
              <a:spcAft>
                <a:spcPts val="0"/>
              </a:spcAft>
              <a:buClr>
                <a:schemeClr val="dk2"/>
              </a:buClr>
              <a:buSzPts val="2000"/>
              <a:buFont typeface="Noto Sans Symbols"/>
              <a:buChar char="▪"/>
              <a:defRPr sz="1800">
                <a:solidFill>
                  <a:schemeClr val="dk1"/>
                </a:solidFill>
              </a:defRPr>
            </a:lvl4pPr>
            <a:lvl5pPr indent="-355600" lvl="4" marL="2286000" algn="l">
              <a:lnSpc>
                <a:spcPct val="100000"/>
              </a:lnSpc>
              <a:spcBef>
                <a:spcPts val="400"/>
              </a:spcBef>
              <a:spcAft>
                <a:spcPts val="0"/>
              </a:spcAft>
              <a:buClr>
                <a:schemeClr val="dk2"/>
              </a:buClr>
              <a:buSzPts val="2000"/>
              <a:buFont typeface="Noto Sans Symbols"/>
              <a:buChar char="▪"/>
              <a:defRPr>
                <a:solidFill>
                  <a:schemeClr val="dk1"/>
                </a:solidFill>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76" name="Google Shape;76;p17"/>
          <p:cNvSpPr txBox="1"/>
          <p:nvPr>
            <p:ph idx="2" type="body"/>
          </p:nvPr>
        </p:nvSpPr>
        <p:spPr>
          <a:xfrm>
            <a:off x="498348" y="11833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18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16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1400"/>
              <a:buFont typeface="Trebuchet MS"/>
              <a:buNone/>
              <a:defRPr sz="2800">
                <a:solidFill>
                  <a:schemeClr val="lt2"/>
                </a:solidFill>
                <a:latin typeface="Trebuchet MS"/>
                <a:ea typeface="Trebuchet MS"/>
                <a:cs typeface="Trebuchet MS"/>
                <a:sym typeface="Trebuchet MS"/>
              </a:defRPr>
            </a:lvl3pPr>
            <a:lvl4pPr indent="-228600" lvl="3" marL="1828800" algn="ctr">
              <a:lnSpc>
                <a:spcPct val="100000"/>
              </a:lnSpc>
              <a:spcBef>
                <a:spcPts val="900"/>
              </a:spcBef>
              <a:spcAft>
                <a:spcPts val="0"/>
              </a:spcAft>
              <a:buSzPts val="2000"/>
              <a:buFont typeface="Trebuchet MS"/>
              <a:buNone/>
              <a:defRPr sz="2800">
                <a:solidFill>
                  <a:schemeClr val="lt2"/>
                </a:solidFill>
                <a:latin typeface="Trebuchet MS"/>
                <a:ea typeface="Trebuchet MS"/>
                <a:cs typeface="Trebuchet MS"/>
                <a:sym typeface="Trebuchet MS"/>
              </a:defRPr>
            </a:lvl4pPr>
            <a:lvl5pPr indent="-228600" lvl="4" marL="2286000" algn="ctr">
              <a:lnSpc>
                <a:spcPct val="100000"/>
              </a:lnSpc>
              <a:spcBef>
                <a:spcPts val="400"/>
              </a:spcBef>
              <a:spcAft>
                <a:spcPts val="0"/>
              </a:spcAft>
              <a:buSzPts val="2000"/>
              <a:buFont typeface="Trebuchet MS"/>
              <a:buNone/>
              <a:defRPr sz="2800">
                <a:solidFill>
                  <a:schemeClr val="lt2"/>
                </a:solidFill>
                <a:latin typeface="Trebuchet MS"/>
                <a:ea typeface="Trebuchet MS"/>
                <a:cs typeface="Trebuchet MS"/>
                <a:sym typeface="Trebuchet MS"/>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82" name="Shape 82"/>
        <p:cNvGrpSpPr/>
        <p:nvPr/>
      </p:nvGrpSpPr>
      <p:grpSpPr>
        <a:xfrm>
          <a:off x="0" y="0"/>
          <a:ext cx="0" cy="0"/>
          <a:chOff x="0" y="0"/>
          <a:chExt cx="0" cy="0"/>
        </a:xfrm>
      </p:grpSpPr>
      <p:pic>
        <p:nvPicPr>
          <p:cNvPr id="83" name="Google Shape;83;p19"/>
          <p:cNvPicPr preferRelativeResize="0"/>
          <p:nvPr/>
        </p:nvPicPr>
        <p:blipFill rotWithShape="1">
          <a:blip r:embed="rId2">
            <a:alphaModFix/>
          </a:blip>
          <a:srcRect b="0" l="0" r="0" t="0"/>
          <a:stretch/>
        </p:blipFill>
        <p:spPr>
          <a:xfrm>
            <a:off x="0" y="0"/>
            <a:ext cx="10972800" cy="6172199"/>
          </a:xfrm>
          <a:prstGeom prst="rect">
            <a:avLst/>
          </a:prstGeom>
          <a:noFill/>
          <a:ln>
            <a:noFill/>
          </a:ln>
        </p:spPr>
      </p:pic>
      <p:sp>
        <p:nvSpPr>
          <p:cNvPr id="84" name="Google Shape;84;p19"/>
          <p:cNvSpPr txBox="1"/>
          <p:nvPr>
            <p:ph idx="1" type="subTitle"/>
          </p:nvPr>
        </p:nvSpPr>
        <p:spPr>
          <a:xfrm>
            <a:off x="723337" y="5274260"/>
            <a:ext cx="9526200" cy="3693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lvl="1" rtl="0" algn="l">
              <a:lnSpc>
                <a:spcPct val="90000"/>
              </a:lnSpc>
              <a:spcBef>
                <a:spcPts val="900"/>
              </a:spcBef>
              <a:spcAft>
                <a:spcPts val="0"/>
              </a:spcAft>
              <a:buSzPts val="1800"/>
              <a:buNone/>
              <a:defRPr/>
            </a:lvl2pPr>
            <a:lvl3pPr lvl="2" rtl="0" algn="l">
              <a:lnSpc>
                <a:spcPct val="90000"/>
              </a:lnSpc>
              <a:spcBef>
                <a:spcPts val="900"/>
              </a:spcBef>
              <a:spcAft>
                <a:spcPts val="0"/>
              </a:spcAft>
              <a:buSzPts val="1800"/>
              <a:buNone/>
              <a:defRPr/>
            </a:lvl3pPr>
            <a:lvl4pPr lvl="3" rtl="0" algn="l">
              <a:lnSpc>
                <a:spcPct val="100000"/>
              </a:lnSpc>
              <a:spcBef>
                <a:spcPts val="900"/>
              </a:spcBef>
              <a:spcAft>
                <a:spcPts val="0"/>
              </a:spcAft>
              <a:buClr>
                <a:schemeClr val="dk2"/>
              </a:buClr>
              <a:buSzPts val="1800"/>
              <a:buChar char="–"/>
              <a:defRPr/>
            </a:lvl4pPr>
            <a:lvl5pPr lvl="4" rtl="0" algn="l">
              <a:lnSpc>
                <a:spcPct val="100000"/>
              </a:lnSpc>
              <a:spcBef>
                <a:spcPts val="360"/>
              </a:spcBef>
              <a:spcAft>
                <a:spcPts val="0"/>
              </a:spcAft>
              <a:buClr>
                <a:schemeClr val="dk2"/>
              </a:buClr>
              <a:buSzPts val="1800"/>
              <a:buChar char="»"/>
              <a:defRPr/>
            </a:lvl5pPr>
            <a:lvl6pPr lvl="5" rtl="0" algn="l">
              <a:lnSpc>
                <a:spcPct val="100000"/>
              </a:lnSpc>
              <a:spcBef>
                <a:spcPts val="360"/>
              </a:spcBef>
              <a:spcAft>
                <a:spcPts val="0"/>
              </a:spcAft>
              <a:buClr>
                <a:schemeClr val="dk2"/>
              </a:buClr>
              <a:buSzPts val="1800"/>
              <a:buChar char="»"/>
              <a:defRPr/>
            </a:lvl6pPr>
            <a:lvl7pPr lvl="6" rtl="0" algn="l">
              <a:lnSpc>
                <a:spcPct val="100000"/>
              </a:lnSpc>
              <a:spcBef>
                <a:spcPts val="360"/>
              </a:spcBef>
              <a:spcAft>
                <a:spcPts val="0"/>
              </a:spcAft>
              <a:buClr>
                <a:schemeClr val="dk2"/>
              </a:buClr>
              <a:buSzPts val="1800"/>
              <a:buChar char="»"/>
              <a:defRPr/>
            </a:lvl7pPr>
            <a:lvl8pPr lvl="7" rtl="0" algn="l">
              <a:lnSpc>
                <a:spcPct val="100000"/>
              </a:lnSpc>
              <a:spcBef>
                <a:spcPts val="360"/>
              </a:spcBef>
              <a:spcAft>
                <a:spcPts val="0"/>
              </a:spcAft>
              <a:buClr>
                <a:schemeClr val="dk2"/>
              </a:buClr>
              <a:buSzPts val="1800"/>
              <a:buChar char="»"/>
              <a:defRPr/>
            </a:lvl8pPr>
            <a:lvl9pPr lvl="8" rtl="0" algn="l">
              <a:lnSpc>
                <a:spcPct val="100000"/>
              </a:lnSpc>
              <a:spcBef>
                <a:spcPts val="360"/>
              </a:spcBef>
              <a:spcAft>
                <a:spcPts val="0"/>
              </a:spcAft>
              <a:buClr>
                <a:schemeClr val="dk2"/>
              </a:buClr>
              <a:buSzPts val="1800"/>
              <a:buChar char="»"/>
              <a:defRPr/>
            </a:lvl9pPr>
          </a:lstStyle>
          <a:p/>
        </p:txBody>
      </p:sp>
      <p:pic>
        <p:nvPicPr>
          <p:cNvPr id="85" name="Google Shape;85;p19"/>
          <p:cNvPicPr preferRelativeResize="0"/>
          <p:nvPr/>
        </p:nvPicPr>
        <p:blipFill rotWithShape="1">
          <a:blip r:embed="rId3">
            <a:alphaModFix/>
          </a:blip>
          <a:srcRect b="0" l="0" r="0" t="0"/>
          <a:stretch/>
        </p:blipFill>
        <p:spPr>
          <a:xfrm>
            <a:off x="4047214" y="827528"/>
            <a:ext cx="2878371" cy="646346"/>
          </a:xfrm>
          <a:prstGeom prst="rect">
            <a:avLst/>
          </a:prstGeom>
          <a:noFill/>
          <a:ln>
            <a:noFill/>
          </a:ln>
        </p:spPr>
      </p:pic>
      <p:sp>
        <p:nvSpPr>
          <p:cNvPr id="86" name="Google Shape;86;p19"/>
          <p:cNvSpPr txBox="1"/>
          <p:nvPr>
            <p:ph type="title"/>
          </p:nvPr>
        </p:nvSpPr>
        <p:spPr>
          <a:xfrm>
            <a:off x="1160921" y="1829811"/>
            <a:ext cx="8651100" cy="98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0"/>
              </a:spcBef>
              <a:spcAft>
                <a:spcPts val="0"/>
              </a:spcAft>
              <a:buSzPts val="1400"/>
              <a:buNone/>
              <a:defRPr b="0" sz="3600" cap="none">
                <a:solidFill>
                  <a:schemeClr val="lt1"/>
                </a:solidFill>
                <a:latin typeface="Trebuchet MS"/>
                <a:ea typeface="Trebuchet MS"/>
                <a:cs typeface="Trebuchet MS"/>
                <a:sym typeface="Trebuchet M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87" name="Shape 87"/>
        <p:cNvGrpSpPr/>
        <p:nvPr/>
      </p:nvGrpSpPr>
      <p:grpSpPr>
        <a:xfrm>
          <a:off x="0" y="0"/>
          <a:ext cx="0" cy="0"/>
          <a:chOff x="0" y="0"/>
          <a:chExt cx="0" cy="0"/>
        </a:xfrm>
      </p:grpSpPr>
      <p:sp>
        <p:nvSpPr>
          <p:cNvPr id="88" name="Google Shape;88;p2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 name="Google Shape;89;p20"/>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90" name="Google Shape;90;p20"/>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91" name="Shape 91"/>
        <p:cNvGrpSpPr/>
        <p:nvPr/>
      </p:nvGrpSpPr>
      <p:grpSpPr>
        <a:xfrm>
          <a:off x="0" y="0"/>
          <a:ext cx="0" cy="0"/>
          <a:chOff x="0" y="0"/>
          <a:chExt cx="0" cy="0"/>
        </a:xfrm>
      </p:grpSpPr>
      <p:sp>
        <p:nvSpPr>
          <p:cNvPr id="92" name="Google Shape;92;p21"/>
          <p:cNvSpPr/>
          <p:nvPr/>
        </p:nvSpPr>
        <p:spPr>
          <a:xfrm>
            <a:off x="0" y="0"/>
            <a:ext cx="10972800" cy="6172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 name="Google Shape;93;p21"/>
          <p:cNvSpPr txBox="1"/>
          <p:nvPr>
            <p:ph type="title"/>
          </p:nvPr>
        </p:nvSpPr>
        <p:spPr>
          <a:xfrm>
            <a:off x="1864071" y="2399131"/>
            <a:ext cx="7244700" cy="1374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21" name="Shape 21"/>
        <p:cNvGrpSpPr/>
        <p:nvPr/>
      </p:nvGrpSpPr>
      <p:grpSpPr>
        <a:xfrm>
          <a:off x="0" y="0"/>
          <a:ext cx="0" cy="0"/>
          <a:chOff x="0" y="0"/>
          <a:chExt cx="0" cy="0"/>
        </a:xfrm>
      </p:grpSpPr>
      <p:sp>
        <p:nvSpPr>
          <p:cNvPr id="22" name="Google Shape;22;p3"/>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4" name="Google Shape;24;p3"/>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94" name="Shape 94"/>
        <p:cNvGrpSpPr/>
        <p:nvPr/>
      </p:nvGrpSpPr>
      <p:grpSpPr>
        <a:xfrm>
          <a:off x="0" y="0"/>
          <a:ext cx="0" cy="0"/>
          <a:chOff x="0" y="0"/>
          <a:chExt cx="0" cy="0"/>
        </a:xfrm>
      </p:grpSpPr>
      <p:sp>
        <p:nvSpPr>
          <p:cNvPr id="95" name="Google Shape;95;p2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22"/>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900"/>
              </a:spcBef>
              <a:spcAft>
                <a:spcPts val="0"/>
              </a:spcAft>
              <a:buClr>
                <a:schemeClr val="lt2"/>
              </a:buClr>
              <a:buSzPts val="1440"/>
              <a:buFont typeface="Noto Sans Symbols"/>
              <a:buChar char="🞂"/>
              <a:defRPr sz="1800">
                <a:solidFill>
                  <a:srgbClr val="868686"/>
                </a:solidFill>
              </a:defRPr>
            </a:lvl1pPr>
            <a:lvl2pPr indent="-309880" lvl="1" marL="914400" rtl="0" algn="l">
              <a:lnSpc>
                <a:spcPct val="90000"/>
              </a:lnSpc>
              <a:spcBef>
                <a:spcPts val="900"/>
              </a:spcBef>
              <a:spcAft>
                <a:spcPts val="0"/>
              </a:spcAft>
              <a:buClr>
                <a:schemeClr val="lt2"/>
              </a:buClr>
              <a:buSzPts val="1280"/>
              <a:buFont typeface="Noto Sans Symbols"/>
              <a:buChar char="🞂"/>
              <a:defRPr sz="1600">
                <a:solidFill>
                  <a:srgbClr val="868686"/>
                </a:solidFill>
              </a:defRPr>
            </a:lvl2pPr>
            <a:lvl3pPr indent="-299719" lvl="2" marL="1371600" rtl="0" algn="l">
              <a:lnSpc>
                <a:spcPct val="90000"/>
              </a:lnSpc>
              <a:spcBef>
                <a:spcPts val="900"/>
              </a:spcBef>
              <a:spcAft>
                <a:spcPts val="0"/>
              </a:spcAft>
              <a:buClr>
                <a:schemeClr val="lt2"/>
              </a:buClr>
              <a:buSzPts val="1120"/>
              <a:buFont typeface="Noto Sans Symbols"/>
              <a:buChar char="🞂"/>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97" name="Google Shape;97;p22"/>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98" name="Shape 98"/>
        <p:cNvGrpSpPr/>
        <p:nvPr/>
      </p:nvGrpSpPr>
      <p:grpSpPr>
        <a:xfrm>
          <a:off x="0" y="0"/>
          <a:ext cx="0" cy="0"/>
          <a:chOff x="0" y="0"/>
          <a:chExt cx="0" cy="0"/>
        </a:xfrm>
      </p:grpSpPr>
      <p:pic>
        <p:nvPicPr>
          <p:cNvPr id="99" name="Google Shape;99;p23"/>
          <p:cNvPicPr preferRelativeResize="0"/>
          <p:nvPr/>
        </p:nvPicPr>
        <p:blipFill rotWithShape="1">
          <a:blip r:embed="rId2">
            <a:alphaModFix/>
          </a:blip>
          <a:srcRect b="0" l="0" r="0" t="0"/>
          <a:stretch/>
        </p:blipFill>
        <p:spPr>
          <a:xfrm>
            <a:off x="0" y="0"/>
            <a:ext cx="10972800" cy="6172199"/>
          </a:xfrm>
          <a:prstGeom prst="rect">
            <a:avLst/>
          </a:prstGeom>
          <a:noFill/>
          <a:ln>
            <a:noFill/>
          </a:ln>
        </p:spPr>
      </p:pic>
      <p:pic>
        <p:nvPicPr>
          <p:cNvPr id="100" name="Google Shape;100;p23"/>
          <p:cNvPicPr preferRelativeResize="0"/>
          <p:nvPr/>
        </p:nvPicPr>
        <p:blipFill rotWithShape="1">
          <a:blip r:embed="rId3">
            <a:alphaModFix/>
          </a:blip>
          <a:srcRect b="0" l="0" r="0" t="0"/>
          <a:stretch/>
        </p:blipFill>
        <p:spPr>
          <a:xfrm>
            <a:off x="615019" y="4927360"/>
            <a:ext cx="3493433" cy="7844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101" name="Shape 101"/>
        <p:cNvGrpSpPr/>
        <p:nvPr/>
      </p:nvGrpSpPr>
      <p:grpSpPr>
        <a:xfrm>
          <a:off x="0" y="0"/>
          <a:ext cx="0" cy="0"/>
          <a:chOff x="0" y="0"/>
          <a:chExt cx="0" cy="0"/>
        </a:xfrm>
      </p:grpSpPr>
      <p:sp>
        <p:nvSpPr>
          <p:cNvPr id="102" name="Google Shape;102;p2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3" name="Google Shape;103;p24"/>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04" name="Google Shape;104;p24"/>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05" name="Google Shape;105;p24"/>
          <p:cNvSpPr/>
          <p:nvPr/>
        </p:nvSpPr>
        <p:spPr>
          <a:xfrm>
            <a:off x="92083" y="5889937"/>
            <a:ext cx="2763000" cy="248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700"/>
              <a:buFont typeface="Trebuchet MS"/>
              <a:buNone/>
            </a:pPr>
            <a:r>
              <a:rPr b="0" i="0" lang="en-US" sz="700" u="none" cap="none" strike="noStrike">
                <a:solidFill>
                  <a:schemeClr val="lt1"/>
                </a:solidFill>
                <a:latin typeface="Trebuchet MS"/>
                <a:ea typeface="Trebuchet MS"/>
                <a:cs typeface="Trebuchet MS"/>
                <a:sym typeface="Trebuchet MS"/>
              </a:rPr>
              <a:t>NVIDIA CONFIDENTIAL. DO NOT DISTRIBUTE.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106" name="Shape 106"/>
        <p:cNvGrpSpPr/>
        <p:nvPr/>
      </p:nvGrpSpPr>
      <p:grpSpPr>
        <a:xfrm>
          <a:off x="0" y="0"/>
          <a:ext cx="0" cy="0"/>
          <a:chOff x="0" y="0"/>
          <a:chExt cx="0" cy="0"/>
        </a:xfrm>
      </p:grpSpPr>
      <p:sp>
        <p:nvSpPr>
          <p:cNvPr id="107" name="Google Shape;107;p25"/>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p25"/>
          <p:cNvSpPr txBox="1"/>
          <p:nvPr>
            <p:ph idx="1" type="body"/>
          </p:nvPr>
        </p:nvSpPr>
        <p:spPr>
          <a:xfrm>
            <a:off x="512064" y="2103035"/>
            <a:ext cx="9948600" cy="3693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600"/>
              <a:buFont typeface="Trebuchet MS"/>
              <a:buNone/>
              <a:defRPr sz="16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09" name="Google Shape;109;p25"/>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10" name="Google Shape;110;p25"/>
          <p:cNvSpPr/>
          <p:nvPr/>
        </p:nvSpPr>
        <p:spPr>
          <a:xfrm>
            <a:off x="1" y="5829880"/>
            <a:ext cx="10972800" cy="34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111" name="Shape 111"/>
        <p:cNvGrpSpPr/>
        <p:nvPr/>
      </p:nvGrpSpPr>
      <p:grpSpPr>
        <a:xfrm>
          <a:off x="0" y="0"/>
          <a:ext cx="0" cy="0"/>
          <a:chOff x="0" y="0"/>
          <a:chExt cx="0" cy="0"/>
        </a:xfrm>
      </p:grpSpPr>
      <p:sp>
        <p:nvSpPr>
          <p:cNvPr id="112" name="Google Shape;112;p26"/>
          <p:cNvSpPr txBox="1"/>
          <p:nvPr>
            <p:ph type="title"/>
          </p:nvPr>
        </p:nvSpPr>
        <p:spPr>
          <a:xfrm>
            <a:off x="519232" y="1798590"/>
            <a:ext cx="4204500" cy="618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1400"/>
              <a:buNone/>
              <a:defRPr sz="32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26"/>
          <p:cNvSpPr txBox="1"/>
          <p:nvPr>
            <p:ph idx="1" type="body"/>
          </p:nvPr>
        </p:nvSpPr>
        <p:spPr>
          <a:xfrm>
            <a:off x="519231" y="3071579"/>
            <a:ext cx="4192800" cy="251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rtl="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rtl="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rtl="0" algn="l">
              <a:lnSpc>
                <a:spcPct val="100000"/>
              </a:lnSpc>
              <a:spcBef>
                <a:spcPts val="5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14" name="Google Shape;114;p26"/>
          <p:cNvSpPr txBox="1"/>
          <p:nvPr>
            <p:ph idx="2" type="body"/>
          </p:nvPr>
        </p:nvSpPr>
        <p:spPr>
          <a:xfrm>
            <a:off x="519232" y="2348397"/>
            <a:ext cx="4204500" cy="525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15" name="Google Shape;115;p26"/>
          <p:cNvSpPr/>
          <p:nvPr/>
        </p:nvSpPr>
        <p:spPr>
          <a:xfrm>
            <a:off x="0" y="5699915"/>
            <a:ext cx="10972800" cy="4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116" name="Shape 116"/>
        <p:cNvGrpSpPr/>
        <p:nvPr/>
      </p:nvGrpSpPr>
      <p:grpSpPr>
        <a:xfrm>
          <a:off x="0" y="0"/>
          <a:ext cx="0" cy="0"/>
          <a:chOff x="0" y="0"/>
          <a:chExt cx="0" cy="0"/>
        </a:xfrm>
      </p:grpSpPr>
      <p:sp>
        <p:nvSpPr>
          <p:cNvPr id="117" name="Google Shape;117;p27"/>
          <p:cNvSpPr/>
          <p:nvPr/>
        </p:nvSpPr>
        <p:spPr>
          <a:xfrm>
            <a:off x="6351" y="5602147"/>
            <a:ext cx="10972800" cy="57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8" name="Google Shape;118;p27"/>
          <p:cNvPicPr preferRelativeResize="0"/>
          <p:nvPr/>
        </p:nvPicPr>
        <p:blipFill rotWithShape="1">
          <a:blip r:embed="rId2">
            <a:alphaModFix/>
          </a:blip>
          <a:srcRect b="0" l="0" r="0" t="0"/>
          <a:stretch/>
        </p:blipFill>
        <p:spPr>
          <a:xfrm>
            <a:off x="0" y="0"/>
            <a:ext cx="10972800" cy="6172199"/>
          </a:xfrm>
          <a:prstGeom prst="rect">
            <a:avLst/>
          </a:prstGeom>
          <a:noFill/>
          <a:ln>
            <a:noFill/>
          </a:ln>
        </p:spPr>
      </p:pic>
      <p:cxnSp>
        <p:nvCxnSpPr>
          <p:cNvPr id="119" name="Google Shape;119;p27"/>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120" name="Google Shape;120;p27"/>
          <p:cNvSpPr txBox="1"/>
          <p:nvPr>
            <p:ph type="title"/>
          </p:nvPr>
        </p:nvSpPr>
        <p:spPr>
          <a:xfrm>
            <a:off x="441881" y="2381806"/>
            <a:ext cx="2700300" cy="1408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1" name="Shape 121"/>
        <p:cNvGrpSpPr/>
        <p:nvPr/>
      </p:nvGrpSpPr>
      <p:grpSpPr>
        <a:xfrm>
          <a:off x="0" y="0"/>
          <a:ext cx="0" cy="0"/>
          <a:chOff x="0" y="0"/>
          <a:chExt cx="0" cy="0"/>
        </a:xfrm>
      </p:grpSpPr>
      <p:sp>
        <p:nvSpPr>
          <p:cNvPr id="122" name="Google Shape;122;p28"/>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 name="Google Shape;123;p28"/>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124" name="Shape 124"/>
        <p:cNvGrpSpPr/>
        <p:nvPr/>
      </p:nvGrpSpPr>
      <p:grpSpPr>
        <a:xfrm>
          <a:off x="0" y="0"/>
          <a:ext cx="0" cy="0"/>
          <a:chOff x="0" y="0"/>
          <a:chExt cx="0" cy="0"/>
        </a:xfrm>
      </p:grpSpPr>
      <p:sp>
        <p:nvSpPr>
          <p:cNvPr id="125" name="Google Shape;125;p29"/>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26" name="Google Shape;126;p29"/>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127" name="Google Shape;127;p29"/>
          <p:cNvSpPr txBox="1"/>
          <p:nvPr>
            <p:ph type="title"/>
          </p:nvPr>
        </p:nvSpPr>
        <p:spPr>
          <a:xfrm>
            <a:off x="498348" y="3814403"/>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8" name="Google Shape;128;p29"/>
          <p:cNvSpPr txBox="1"/>
          <p:nvPr>
            <p:ph idx="1" type="body"/>
          </p:nvPr>
        </p:nvSpPr>
        <p:spPr>
          <a:xfrm>
            <a:off x="498348" y="4479006"/>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29" name="Shape 129"/>
        <p:cNvGrpSpPr/>
        <p:nvPr/>
      </p:nvGrpSpPr>
      <p:grpSpPr>
        <a:xfrm>
          <a:off x="0" y="0"/>
          <a:ext cx="0" cy="0"/>
          <a:chOff x="0" y="0"/>
          <a:chExt cx="0" cy="0"/>
        </a:xfrm>
      </p:grpSpPr>
      <p:sp>
        <p:nvSpPr>
          <p:cNvPr id="130" name="Google Shape;130;p30"/>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131" name="Shape 131"/>
        <p:cNvGrpSpPr/>
        <p:nvPr/>
      </p:nvGrpSpPr>
      <p:grpSpPr>
        <a:xfrm>
          <a:off x="0" y="0"/>
          <a:ext cx="0" cy="0"/>
          <a:chOff x="0" y="0"/>
          <a:chExt cx="0" cy="0"/>
        </a:xfrm>
      </p:grpSpPr>
      <p:sp>
        <p:nvSpPr>
          <p:cNvPr id="132" name="Google Shape;132;p31"/>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3" name="Google Shape;133;p31"/>
          <p:cNvSpPr txBox="1"/>
          <p:nvPr>
            <p:ph type="title"/>
          </p:nvPr>
        </p:nvSpPr>
        <p:spPr>
          <a:xfrm>
            <a:off x="498348" y="5169473"/>
            <a:ext cx="9976200" cy="535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2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25" name="Shape 25"/>
        <p:cNvGrpSpPr/>
        <p:nvPr/>
      </p:nvGrpSpPr>
      <p:grpSpPr>
        <a:xfrm>
          <a:off x="0" y="0"/>
          <a:ext cx="0" cy="0"/>
          <a:chOff x="0" y="0"/>
          <a:chExt cx="0" cy="0"/>
        </a:xfrm>
      </p:grpSpPr>
      <p:sp>
        <p:nvSpPr>
          <p:cNvPr id="26" name="Google Shape;26;p4"/>
          <p:cNvSpPr/>
          <p:nvPr/>
        </p:nvSpPr>
        <p:spPr>
          <a:xfrm>
            <a:off x="0" y="0"/>
            <a:ext cx="10972800" cy="6172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4"/>
          <p:cNvSpPr txBox="1"/>
          <p:nvPr>
            <p:ph type="title"/>
          </p:nvPr>
        </p:nvSpPr>
        <p:spPr>
          <a:xfrm>
            <a:off x="1864071" y="2399131"/>
            <a:ext cx="7244658" cy="137393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34" name="Shape 134"/>
        <p:cNvGrpSpPr/>
        <p:nvPr/>
      </p:nvGrpSpPr>
      <p:grpSpPr>
        <a:xfrm>
          <a:off x="0" y="0"/>
          <a:ext cx="0" cy="0"/>
          <a:chOff x="0" y="0"/>
          <a:chExt cx="0" cy="0"/>
        </a:xfrm>
      </p:grpSpPr>
      <p:pic>
        <p:nvPicPr>
          <p:cNvPr id="135" name="Google Shape;135;p32"/>
          <p:cNvPicPr preferRelativeResize="0"/>
          <p:nvPr/>
        </p:nvPicPr>
        <p:blipFill rotWithShape="1">
          <a:blip r:embed="rId2">
            <a:alphaModFix/>
          </a:blip>
          <a:srcRect b="0" l="0" r="0" t="0"/>
          <a:stretch/>
        </p:blipFill>
        <p:spPr>
          <a:xfrm>
            <a:off x="0" y="0"/>
            <a:ext cx="10972800" cy="61721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Subtitle">
  <p:cSld name="1_Title and Subtitle">
    <p:bg>
      <p:bgPr>
        <a:solidFill>
          <a:schemeClr val="dk2"/>
        </a:solidFill>
      </p:bgPr>
    </p:bg>
    <p:spTree>
      <p:nvGrpSpPr>
        <p:cNvPr id="136" name="Shape 136"/>
        <p:cNvGrpSpPr/>
        <p:nvPr/>
      </p:nvGrpSpPr>
      <p:grpSpPr>
        <a:xfrm>
          <a:off x="0" y="0"/>
          <a:ext cx="0" cy="0"/>
          <a:chOff x="0" y="0"/>
          <a:chExt cx="0" cy="0"/>
        </a:xfrm>
      </p:grpSpPr>
      <p:sp>
        <p:nvSpPr>
          <p:cNvPr id="137" name="Google Shape;137;p33"/>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8" name="Google Shape;138;p33"/>
          <p:cNvSpPr txBox="1"/>
          <p:nvPr>
            <p:ph idx="1" type="body"/>
          </p:nvPr>
        </p:nvSpPr>
        <p:spPr>
          <a:xfrm>
            <a:off x="498348" y="1183335"/>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144" name="Shape 144"/>
        <p:cNvGrpSpPr/>
        <p:nvPr/>
      </p:nvGrpSpPr>
      <p:grpSpPr>
        <a:xfrm>
          <a:off x="0" y="0"/>
          <a:ext cx="0" cy="0"/>
          <a:chOff x="0" y="0"/>
          <a:chExt cx="0" cy="0"/>
        </a:xfrm>
      </p:grpSpPr>
      <p:pic>
        <p:nvPicPr>
          <p:cNvPr id="145" name="Google Shape;145;p35"/>
          <p:cNvPicPr preferRelativeResize="0"/>
          <p:nvPr/>
        </p:nvPicPr>
        <p:blipFill rotWithShape="1">
          <a:blip r:embed="rId2">
            <a:alphaModFix/>
          </a:blip>
          <a:srcRect b="0" l="0" r="0" t="0"/>
          <a:stretch/>
        </p:blipFill>
        <p:spPr>
          <a:xfrm>
            <a:off x="0" y="0"/>
            <a:ext cx="10972800" cy="6172199"/>
          </a:xfrm>
          <a:prstGeom prst="rect">
            <a:avLst/>
          </a:prstGeom>
          <a:noFill/>
          <a:ln>
            <a:noFill/>
          </a:ln>
        </p:spPr>
      </p:pic>
      <p:sp>
        <p:nvSpPr>
          <p:cNvPr id="146" name="Google Shape;146;p35"/>
          <p:cNvSpPr txBox="1"/>
          <p:nvPr>
            <p:ph idx="1" type="subTitle"/>
          </p:nvPr>
        </p:nvSpPr>
        <p:spPr>
          <a:xfrm>
            <a:off x="723337" y="5274260"/>
            <a:ext cx="9526200" cy="3693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lvl="1" rtl="0" algn="l">
              <a:lnSpc>
                <a:spcPct val="90000"/>
              </a:lnSpc>
              <a:spcBef>
                <a:spcPts val="900"/>
              </a:spcBef>
              <a:spcAft>
                <a:spcPts val="0"/>
              </a:spcAft>
              <a:buSzPts val="1800"/>
              <a:buNone/>
              <a:defRPr/>
            </a:lvl2pPr>
            <a:lvl3pPr lvl="2" rtl="0" algn="l">
              <a:lnSpc>
                <a:spcPct val="90000"/>
              </a:lnSpc>
              <a:spcBef>
                <a:spcPts val="900"/>
              </a:spcBef>
              <a:spcAft>
                <a:spcPts val="0"/>
              </a:spcAft>
              <a:buSzPts val="1800"/>
              <a:buNone/>
              <a:defRPr/>
            </a:lvl3pPr>
            <a:lvl4pPr lvl="3" rtl="0" algn="l">
              <a:lnSpc>
                <a:spcPct val="100000"/>
              </a:lnSpc>
              <a:spcBef>
                <a:spcPts val="900"/>
              </a:spcBef>
              <a:spcAft>
                <a:spcPts val="0"/>
              </a:spcAft>
              <a:buClr>
                <a:schemeClr val="dk2"/>
              </a:buClr>
              <a:buSzPts val="1800"/>
              <a:buChar char="–"/>
              <a:defRPr/>
            </a:lvl4pPr>
            <a:lvl5pPr lvl="4" rtl="0" algn="l">
              <a:lnSpc>
                <a:spcPct val="100000"/>
              </a:lnSpc>
              <a:spcBef>
                <a:spcPts val="360"/>
              </a:spcBef>
              <a:spcAft>
                <a:spcPts val="0"/>
              </a:spcAft>
              <a:buClr>
                <a:schemeClr val="dk2"/>
              </a:buClr>
              <a:buSzPts val="1800"/>
              <a:buChar char="»"/>
              <a:defRPr/>
            </a:lvl5pPr>
            <a:lvl6pPr lvl="5" rtl="0" algn="l">
              <a:lnSpc>
                <a:spcPct val="100000"/>
              </a:lnSpc>
              <a:spcBef>
                <a:spcPts val="360"/>
              </a:spcBef>
              <a:spcAft>
                <a:spcPts val="0"/>
              </a:spcAft>
              <a:buClr>
                <a:schemeClr val="dk2"/>
              </a:buClr>
              <a:buSzPts val="1800"/>
              <a:buChar char="»"/>
              <a:defRPr/>
            </a:lvl6pPr>
            <a:lvl7pPr lvl="6" rtl="0" algn="l">
              <a:lnSpc>
                <a:spcPct val="100000"/>
              </a:lnSpc>
              <a:spcBef>
                <a:spcPts val="360"/>
              </a:spcBef>
              <a:spcAft>
                <a:spcPts val="0"/>
              </a:spcAft>
              <a:buClr>
                <a:schemeClr val="dk2"/>
              </a:buClr>
              <a:buSzPts val="1800"/>
              <a:buChar char="»"/>
              <a:defRPr/>
            </a:lvl7pPr>
            <a:lvl8pPr lvl="7" rtl="0" algn="l">
              <a:lnSpc>
                <a:spcPct val="100000"/>
              </a:lnSpc>
              <a:spcBef>
                <a:spcPts val="360"/>
              </a:spcBef>
              <a:spcAft>
                <a:spcPts val="0"/>
              </a:spcAft>
              <a:buClr>
                <a:schemeClr val="dk2"/>
              </a:buClr>
              <a:buSzPts val="1800"/>
              <a:buChar char="»"/>
              <a:defRPr/>
            </a:lvl8pPr>
            <a:lvl9pPr lvl="8" rtl="0" algn="l">
              <a:lnSpc>
                <a:spcPct val="100000"/>
              </a:lnSpc>
              <a:spcBef>
                <a:spcPts val="360"/>
              </a:spcBef>
              <a:spcAft>
                <a:spcPts val="0"/>
              </a:spcAft>
              <a:buClr>
                <a:schemeClr val="dk2"/>
              </a:buClr>
              <a:buSzPts val="1800"/>
              <a:buChar char="»"/>
              <a:defRPr/>
            </a:lvl9pPr>
          </a:lstStyle>
          <a:p/>
        </p:txBody>
      </p:sp>
      <p:pic>
        <p:nvPicPr>
          <p:cNvPr id="147" name="Google Shape;147;p35"/>
          <p:cNvPicPr preferRelativeResize="0"/>
          <p:nvPr/>
        </p:nvPicPr>
        <p:blipFill rotWithShape="1">
          <a:blip r:embed="rId3">
            <a:alphaModFix/>
          </a:blip>
          <a:srcRect b="0" l="0" r="0" t="0"/>
          <a:stretch/>
        </p:blipFill>
        <p:spPr>
          <a:xfrm>
            <a:off x="4047214" y="827528"/>
            <a:ext cx="2878371" cy="646346"/>
          </a:xfrm>
          <a:prstGeom prst="rect">
            <a:avLst/>
          </a:prstGeom>
          <a:noFill/>
          <a:ln>
            <a:noFill/>
          </a:ln>
        </p:spPr>
      </p:pic>
      <p:sp>
        <p:nvSpPr>
          <p:cNvPr id="148" name="Google Shape;148;p35"/>
          <p:cNvSpPr txBox="1"/>
          <p:nvPr>
            <p:ph type="title"/>
          </p:nvPr>
        </p:nvSpPr>
        <p:spPr>
          <a:xfrm>
            <a:off x="1160921" y="1829811"/>
            <a:ext cx="8651100" cy="98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0"/>
              </a:spcBef>
              <a:spcAft>
                <a:spcPts val="0"/>
              </a:spcAft>
              <a:buSzPts val="1400"/>
              <a:buNone/>
              <a:defRPr b="0" sz="3600" cap="none">
                <a:solidFill>
                  <a:schemeClr val="lt1"/>
                </a:solidFill>
                <a:latin typeface="Trebuchet MS"/>
                <a:ea typeface="Trebuchet MS"/>
                <a:cs typeface="Trebuchet MS"/>
                <a:sym typeface="Trebuchet M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149" name="Shape 149"/>
        <p:cNvGrpSpPr/>
        <p:nvPr/>
      </p:nvGrpSpPr>
      <p:grpSpPr>
        <a:xfrm>
          <a:off x="0" y="0"/>
          <a:ext cx="0" cy="0"/>
          <a:chOff x="0" y="0"/>
          <a:chExt cx="0" cy="0"/>
        </a:xfrm>
      </p:grpSpPr>
      <p:sp>
        <p:nvSpPr>
          <p:cNvPr id="150" name="Google Shape;150;p36"/>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p36"/>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52" name="Google Shape;152;p36"/>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153" name="Shape 153"/>
        <p:cNvGrpSpPr/>
        <p:nvPr/>
      </p:nvGrpSpPr>
      <p:grpSpPr>
        <a:xfrm>
          <a:off x="0" y="0"/>
          <a:ext cx="0" cy="0"/>
          <a:chOff x="0" y="0"/>
          <a:chExt cx="0" cy="0"/>
        </a:xfrm>
      </p:grpSpPr>
      <p:sp>
        <p:nvSpPr>
          <p:cNvPr id="154" name="Google Shape;154;p37"/>
          <p:cNvSpPr/>
          <p:nvPr/>
        </p:nvSpPr>
        <p:spPr>
          <a:xfrm>
            <a:off x="0" y="0"/>
            <a:ext cx="10972800" cy="6172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37"/>
          <p:cNvSpPr txBox="1"/>
          <p:nvPr>
            <p:ph type="title"/>
          </p:nvPr>
        </p:nvSpPr>
        <p:spPr>
          <a:xfrm>
            <a:off x="1864071" y="2399131"/>
            <a:ext cx="7244700" cy="1374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156" name="Shape 156"/>
        <p:cNvGrpSpPr/>
        <p:nvPr/>
      </p:nvGrpSpPr>
      <p:grpSpPr>
        <a:xfrm>
          <a:off x="0" y="0"/>
          <a:ext cx="0" cy="0"/>
          <a:chOff x="0" y="0"/>
          <a:chExt cx="0" cy="0"/>
        </a:xfrm>
      </p:grpSpPr>
      <p:sp>
        <p:nvSpPr>
          <p:cNvPr id="157" name="Google Shape;157;p38"/>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38"/>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900"/>
              </a:spcBef>
              <a:spcAft>
                <a:spcPts val="0"/>
              </a:spcAft>
              <a:buClr>
                <a:schemeClr val="lt2"/>
              </a:buClr>
              <a:buSzPts val="1440"/>
              <a:buFont typeface="Noto Sans Symbols"/>
              <a:buChar char="🞂"/>
              <a:defRPr sz="1800">
                <a:solidFill>
                  <a:srgbClr val="868686"/>
                </a:solidFill>
              </a:defRPr>
            </a:lvl1pPr>
            <a:lvl2pPr indent="-309880" lvl="1" marL="914400" rtl="0" algn="l">
              <a:lnSpc>
                <a:spcPct val="90000"/>
              </a:lnSpc>
              <a:spcBef>
                <a:spcPts val="900"/>
              </a:spcBef>
              <a:spcAft>
                <a:spcPts val="0"/>
              </a:spcAft>
              <a:buClr>
                <a:schemeClr val="lt2"/>
              </a:buClr>
              <a:buSzPts val="1280"/>
              <a:buFont typeface="Noto Sans Symbols"/>
              <a:buChar char="🞂"/>
              <a:defRPr sz="1600">
                <a:solidFill>
                  <a:srgbClr val="868686"/>
                </a:solidFill>
              </a:defRPr>
            </a:lvl2pPr>
            <a:lvl3pPr indent="-299719" lvl="2" marL="1371600" rtl="0" algn="l">
              <a:lnSpc>
                <a:spcPct val="90000"/>
              </a:lnSpc>
              <a:spcBef>
                <a:spcPts val="900"/>
              </a:spcBef>
              <a:spcAft>
                <a:spcPts val="0"/>
              </a:spcAft>
              <a:buClr>
                <a:schemeClr val="lt2"/>
              </a:buClr>
              <a:buSzPts val="1120"/>
              <a:buFont typeface="Noto Sans Symbols"/>
              <a:buChar char="🞂"/>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59" name="Google Shape;159;p38"/>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160" name="Shape 160"/>
        <p:cNvGrpSpPr/>
        <p:nvPr/>
      </p:nvGrpSpPr>
      <p:grpSpPr>
        <a:xfrm>
          <a:off x="0" y="0"/>
          <a:ext cx="0" cy="0"/>
          <a:chOff x="0" y="0"/>
          <a:chExt cx="0" cy="0"/>
        </a:xfrm>
      </p:grpSpPr>
      <p:pic>
        <p:nvPicPr>
          <p:cNvPr id="161" name="Google Shape;161;p39"/>
          <p:cNvPicPr preferRelativeResize="0"/>
          <p:nvPr/>
        </p:nvPicPr>
        <p:blipFill rotWithShape="1">
          <a:blip r:embed="rId2">
            <a:alphaModFix/>
          </a:blip>
          <a:srcRect b="0" l="0" r="0" t="0"/>
          <a:stretch/>
        </p:blipFill>
        <p:spPr>
          <a:xfrm>
            <a:off x="0" y="0"/>
            <a:ext cx="10972800" cy="6172199"/>
          </a:xfrm>
          <a:prstGeom prst="rect">
            <a:avLst/>
          </a:prstGeom>
          <a:noFill/>
          <a:ln>
            <a:noFill/>
          </a:ln>
        </p:spPr>
      </p:pic>
      <p:pic>
        <p:nvPicPr>
          <p:cNvPr id="162" name="Google Shape;162;p39"/>
          <p:cNvPicPr preferRelativeResize="0"/>
          <p:nvPr/>
        </p:nvPicPr>
        <p:blipFill rotWithShape="1">
          <a:blip r:embed="rId3">
            <a:alphaModFix/>
          </a:blip>
          <a:srcRect b="0" l="0" r="0" t="0"/>
          <a:stretch/>
        </p:blipFill>
        <p:spPr>
          <a:xfrm>
            <a:off x="615019" y="4927360"/>
            <a:ext cx="3493433" cy="7844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163" name="Shape 163"/>
        <p:cNvGrpSpPr/>
        <p:nvPr/>
      </p:nvGrpSpPr>
      <p:grpSpPr>
        <a:xfrm>
          <a:off x="0" y="0"/>
          <a:ext cx="0" cy="0"/>
          <a:chOff x="0" y="0"/>
          <a:chExt cx="0" cy="0"/>
        </a:xfrm>
      </p:grpSpPr>
      <p:sp>
        <p:nvSpPr>
          <p:cNvPr id="164" name="Google Shape;164;p4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5" name="Google Shape;165;p40"/>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66" name="Google Shape;166;p40"/>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67" name="Google Shape;167;p40"/>
          <p:cNvSpPr/>
          <p:nvPr/>
        </p:nvSpPr>
        <p:spPr>
          <a:xfrm>
            <a:off x="92083" y="5889937"/>
            <a:ext cx="2763000" cy="248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700"/>
              <a:buFont typeface="Trebuchet MS"/>
              <a:buNone/>
            </a:pPr>
            <a:r>
              <a:rPr b="0" i="0" lang="en-US" sz="700" u="none" cap="none" strike="noStrike">
                <a:solidFill>
                  <a:schemeClr val="lt1"/>
                </a:solidFill>
                <a:latin typeface="Trebuchet MS"/>
                <a:ea typeface="Trebuchet MS"/>
                <a:cs typeface="Trebuchet MS"/>
                <a:sym typeface="Trebuchet MS"/>
              </a:rPr>
              <a:t>NVIDIA CONFIDENTIAL. DO NOT DISTRIBUTE.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168" name="Shape 168"/>
        <p:cNvGrpSpPr/>
        <p:nvPr/>
      </p:nvGrpSpPr>
      <p:grpSpPr>
        <a:xfrm>
          <a:off x="0" y="0"/>
          <a:ext cx="0" cy="0"/>
          <a:chOff x="0" y="0"/>
          <a:chExt cx="0" cy="0"/>
        </a:xfrm>
      </p:grpSpPr>
      <p:sp>
        <p:nvSpPr>
          <p:cNvPr id="169" name="Google Shape;169;p41"/>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0" name="Google Shape;170;p41"/>
          <p:cNvSpPr txBox="1"/>
          <p:nvPr>
            <p:ph idx="1" type="body"/>
          </p:nvPr>
        </p:nvSpPr>
        <p:spPr>
          <a:xfrm>
            <a:off x="512064" y="2103035"/>
            <a:ext cx="9948600" cy="3693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600"/>
              <a:buFont typeface="Trebuchet MS"/>
              <a:buNone/>
              <a:defRPr sz="16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71" name="Google Shape;171;p41"/>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72" name="Google Shape;172;p41"/>
          <p:cNvSpPr/>
          <p:nvPr/>
        </p:nvSpPr>
        <p:spPr>
          <a:xfrm>
            <a:off x="1" y="5829880"/>
            <a:ext cx="10972800" cy="34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173" name="Shape 173"/>
        <p:cNvGrpSpPr/>
        <p:nvPr/>
      </p:nvGrpSpPr>
      <p:grpSpPr>
        <a:xfrm>
          <a:off x="0" y="0"/>
          <a:ext cx="0" cy="0"/>
          <a:chOff x="0" y="0"/>
          <a:chExt cx="0" cy="0"/>
        </a:xfrm>
      </p:grpSpPr>
      <p:sp>
        <p:nvSpPr>
          <p:cNvPr id="174" name="Google Shape;174;p42"/>
          <p:cNvSpPr txBox="1"/>
          <p:nvPr>
            <p:ph type="title"/>
          </p:nvPr>
        </p:nvSpPr>
        <p:spPr>
          <a:xfrm>
            <a:off x="519232" y="1798590"/>
            <a:ext cx="4204500" cy="618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1400"/>
              <a:buNone/>
              <a:defRPr sz="32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5" name="Google Shape;175;p42"/>
          <p:cNvSpPr txBox="1"/>
          <p:nvPr>
            <p:ph idx="1" type="body"/>
          </p:nvPr>
        </p:nvSpPr>
        <p:spPr>
          <a:xfrm>
            <a:off x="519231" y="3071579"/>
            <a:ext cx="4192800" cy="251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rtl="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rtl="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rtl="0" algn="l">
              <a:lnSpc>
                <a:spcPct val="100000"/>
              </a:lnSpc>
              <a:spcBef>
                <a:spcPts val="5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76" name="Google Shape;176;p42"/>
          <p:cNvSpPr txBox="1"/>
          <p:nvPr>
            <p:ph idx="2" type="body"/>
          </p:nvPr>
        </p:nvSpPr>
        <p:spPr>
          <a:xfrm>
            <a:off x="519232" y="2348397"/>
            <a:ext cx="4204500" cy="525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77" name="Google Shape;177;p42"/>
          <p:cNvSpPr/>
          <p:nvPr/>
        </p:nvSpPr>
        <p:spPr>
          <a:xfrm>
            <a:off x="0" y="5699915"/>
            <a:ext cx="10972800" cy="4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0" r="0" t="0"/>
          <a:stretch/>
        </p:blipFill>
        <p:spPr>
          <a:xfrm>
            <a:off x="0" y="0"/>
            <a:ext cx="10972799" cy="6172200"/>
          </a:xfrm>
          <a:prstGeom prst="rect">
            <a:avLst/>
          </a:prstGeom>
          <a:noFill/>
          <a:ln>
            <a:noFill/>
          </a:ln>
        </p:spPr>
      </p:pic>
      <p:pic>
        <p:nvPicPr>
          <p:cNvPr id="30" name="Google Shape;30;p5"/>
          <p:cNvPicPr preferRelativeResize="0"/>
          <p:nvPr/>
        </p:nvPicPr>
        <p:blipFill rotWithShape="1">
          <a:blip r:embed="rId3">
            <a:alphaModFix/>
          </a:blip>
          <a:srcRect b="0" l="0" r="0" t="0"/>
          <a:stretch/>
        </p:blipFill>
        <p:spPr>
          <a:xfrm>
            <a:off x="615019" y="4927360"/>
            <a:ext cx="3493431" cy="78446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178" name="Shape 178"/>
        <p:cNvGrpSpPr/>
        <p:nvPr/>
      </p:nvGrpSpPr>
      <p:grpSpPr>
        <a:xfrm>
          <a:off x="0" y="0"/>
          <a:ext cx="0" cy="0"/>
          <a:chOff x="0" y="0"/>
          <a:chExt cx="0" cy="0"/>
        </a:xfrm>
      </p:grpSpPr>
      <p:sp>
        <p:nvSpPr>
          <p:cNvPr id="179" name="Google Shape;179;p43"/>
          <p:cNvSpPr/>
          <p:nvPr/>
        </p:nvSpPr>
        <p:spPr>
          <a:xfrm>
            <a:off x="6351" y="5602147"/>
            <a:ext cx="10972800" cy="57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0" name="Google Shape;180;p43"/>
          <p:cNvPicPr preferRelativeResize="0"/>
          <p:nvPr/>
        </p:nvPicPr>
        <p:blipFill rotWithShape="1">
          <a:blip r:embed="rId2">
            <a:alphaModFix/>
          </a:blip>
          <a:srcRect b="0" l="0" r="0" t="0"/>
          <a:stretch/>
        </p:blipFill>
        <p:spPr>
          <a:xfrm>
            <a:off x="0" y="0"/>
            <a:ext cx="10972800" cy="6172199"/>
          </a:xfrm>
          <a:prstGeom prst="rect">
            <a:avLst/>
          </a:prstGeom>
          <a:noFill/>
          <a:ln>
            <a:noFill/>
          </a:ln>
        </p:spPr>
      </p:pic>
      <p:cxnSp>
        <p:nvCxnSpPr>
          <p:cNvPr id="181" name="Google Shape;181;p43"/>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182" name="Google Shape;182;p43"/>
          <p:cNvSpPr txBox="1"/>
          <p:nvPr>
            <p:ph type="title"/>
          </p:nvPr>
        </p:nvSpPr>
        <p:spPr>
          <a:xfrm>
            <a:off x="441881" y="2381806"/>
            <a:ext cx="2700300" cy="1408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83" name="Shape 183"/>
        <p:cNvGrpSpPr/>
        <p:nvPr/>
      </p:nvGrpSpPr>
      <p:grpSpPr>
        <a:xfrm>
          <a:off x="0" y="0"/>
          <a:ext cx="0" cy="0"/>
          <a:chOff x="0" y="0"/>
          <a:chExt cx="0" cy="0"/>
        </a:xfrm>
      </p:grpSpPr>
      <p:sp>
        <p:nvSpPr>
          <p:cNvPr id="184" name="Google Shape;184;p44"/>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5" name="Google Shape;185;p4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186" name="Shape 186"/>
        <p:cNvGrpSpPr/>
        <p:nvPr/>
      </p:nvGrpSpPr>
      <p:grpSpPr>
        <a:xfrm>
          <a:off x="0" y="0"/>
          <a:ext cx="0" cy="0"/>
          <a:chOff x="0" y="0"/>
          <a:chExt cx="0" cy="0"/>
        </a:xfrm>
      </p:grpSpPr>
      <p:sp>
        <p:nvSpPr>
          <p:cNvPr id="187" name="Google Shape;187;p45"/>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8" name="Google Shape;188;p45"/>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189" name="Google Shape;189;p45"/>
          <p:cNvSpPr txBox="1"/>
          <p:nvPr>
            <p:ph type="title"/>
          </p:nvPr>
        </p:nvSpPr>
        <p:spPr>
          <a:xfrm>
            <a:off x="498348" y="3814403"/>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45"/>
          <p:cNvSpPr txBox="1"/>
          <p:nvPr>
            <p:ph idx="1" type="body"/>
          </p:nvPr>
        </p:nvSpPr>
        <p:spPr>
          <a:xfrm>
            <a:off x="498348" y="4479006"/>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91" name="Shape 191"/>
        <p:cNvGrpSpPr/>
        <p:nvPr/>
      </p:nvGrpSpPr>
      <p:grpSpPr>
        <a:xfrm>
          <a:off x="0" y="0"/>
          <a:ext cx="0" cy="0"/>
          <a:chOff x="0" y="0"/>
          <a:chExt cx="0" cy="0"/>
        </a:xfrm>
      </p:grpSpPr>
      <p:sp>
        <p:nvSpPr>
          <p:cNvPr id="192" name="Google Shape;192;p46"/>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193" name="Shape 193"/>
        <p:cNvGrpSpPr/>
        <p:nvPr/>
      </p:nvGrpSpPr>
      <p:grpSpPr>
        <a:xfrm>
          <a:off x="0" y="0"/>
          <a:ext cx="0" cy="0"/>
          <a:chOff x="0" y="0"/>
          <a:chExt cx="0" cy="0"/>
        </a:xfrm>
      </p:grpSpPr>
      <p:sp>
        <p:nvSpPr>
          <p:cNvPr id="194" name="Google Shape;194;p47"/>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5" name="Google Shape;195;p47"/>
          <p:cNvSpPr txBox="1"/>
          <p:nvPr>
            <p:ph type="title"/>
          </p:nvPr>
        </p:nvSpPr>
        <p:spPr>
          <a:xfrm>
            <a:off x="498348" y="5169473"/>
            <a:ext cx="9976200" cy="535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2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96" name="Shape 196"/>
        <p:cNvGrpSpPr/>
        <p:nvPr/>
      </p:nvGrpSpPr>
      <p:grpSpPr>
        <a:xfrm>
          <a:off x="0" y="0"/>
          <a:ext cx="0" cy="0"/>
          <a:chOff x="0" y="0"/>
          <a:chExt cx="0" cy="0"/>
        </a:xfrm>
      </p:grpSpPr>
      <p:pic>
        <p:nvPicPr>
          <p:cNvPr id="197" name="Google Shape;197;p48"/>
          <p:cNvPicPr preferRelativeResize="0"/>
          <p:nvPr/>
        </p:nvPicPr>
        <p:blipFill rotWithShape="1">
          <a:blip r:embed="rId2">
            <a:alphaModFix/>
          </a:blip>
          <a:srcRect b="0" l="0" r="0" t="0"/>
          <a:stretch/>
        </p:blipFill>
        <p:spPr>
          <a:xfrm>
            <a:off x="0" y="0"/>
            <a:ext cx="10972800" cy="61721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Subtitle">
  <p:cSld name="1_Title and Subtitle">
    <p:bg>
      <p:bgPr>
        <a:solidFill>
          <a:schemeClr val="dk2"/>
        </a:solidFill>
      </p:bgPr>
    </p:bg>
    <p:spTree>
      <p:nvGrpSpPr>
        <p:cNvPr id="198" name="Shape 198"/>
        <p:cNvGrpSpPr/>
        <p:nvPr/>
      </p:nvGrpSpPr>
      <p:grpSpPr>
        <a:xfrm>
          <a:off x="0" y="0"/>
          <a:ext cx="0" cy="0"/>
          <a:chOff x="0" y="0"/>
          <a:chExt cx="0" cy="0"/>
        </a:xfrm>
      </p:grpSpPr>
      <p:sp>
        <p:nvSpPr>
          <p:cNvPr id="199" name="Google Shape;199;p49"/>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0" name="Google Shape;200;p49"/>
          <p:cNvSpPr txBox="1"/>
          <p:nvPr>
            <p:ph idx="1" type="body"/>
          </p:nvPr>
        </p:nvSpPr>
        <p:spPr>
          <a:xfrm>
            <a:off x="498348" y="1183335"/>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206" name="Shape 206"/>
        <p:cNvGrpSpPr/>
        <p:nvPr/>
      </p:nvGrpSpPr>
      <p:grpSpPr>
        <a:xfrm>
          <a:off x="0" y="0"/>
          <a:ext cx="0" cy="0"/>
          <a:chOff x="0" y="0"/>
          <a:chExt cx="0" cy="0"/>
        </a:xfrm>
      </p:grpSpPr>
      <p:pic>
        <p:nvPicPr>
          <p:cNvPr id="207" name="Google Shape;207;p51"/>
          <p:cNvPicPr preferRelativeResize="0"/>
          <p:nvPr/>
        </p:nvPicPr>
        <p:blipFill rotWithShape="1">
          <a:blip r:embed="rId2">
            <a:alphaModFix/>
          </a:blip>
          <a:srcRect b="0" l="0" r="0" t="0"/>
          <a:stretch/>
        </p:blipFill>
        <p:spPr>
          <a:xfrm>
            <a:off x="0" y="0"/>
            <a:ext cx="10972798" cy="6172200"/>
          </a:xfrm>
          <a:prstGeom prst="rect">
            <a:avLst/>
          </a:prstGeom>
          <a:noFill/>
          <a:ln>
            <a:noFill/>
          </a:ln>
        </p:spPr>
      </p:pic>
      <p:sp>
        <p:nvSpPr>
          <p:cNvPr id="208" name="Google Shape;208;p51"/>
          <p:cNvSpPr txBox="1"/>
          <p:nvPr>
            <p:ph idx="1" type="subTitle"/>
          </p:nvPr>
        </p:nvSpPr>
        <p:spPr>
          <a:xfrm>
            <a:off x="723337" y="5274260"/>
            <a:ext cx="9526200" cy="3693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lvl="1" rtl="0" algn="l">
              <a:lnSpc>
                <a:spcPct val="90000"/>
              </a:lnSpc>
              <a:spcBef>
                <a:spcPts val="900"/>
              </a:spcBef>
              <a:spcAft>
                <a:spcPts val="0"/>
              </a:spcAft>
              <a:buSzPts val="1800"/>
              <a:buNone/>
              <a:defRPr/>
            </a:lvl2pPr>
            <a:lvl3pPr lvl="2" rtl="0" algn="l">
              <a:lnSpc>
                <a:spcPct val="90000"/>
              </a:lnSpc>
              <a:spcBef>
                <a:spcPts val="900"/>
              </a:spcBef>
              <a:spcAft>
                <a:spcPts val="0"/>
              </a:spcAft>
              <a:buSzPts val="1800"/>
              <a:buNone/>
              <a:defRPr/>
            </a:lvl3pPr>
            <a:lvl4pPr lvl="3" rtl="0" algn="l">
              <a:spcBef>
                <a:spcPts val="900"/>
              </a:spcBef>
              <a:spcAft>
                <a:spcPts val="0"/>
              </a:spcAft>
              <a:buClr>
                <a:schemeClr val="dk2"/>
              </a:buClr>
              <a:buSzPts val="1800"/>
              <a:buChar char="–"/>
              <a:defRPr/>
            </a:lvl4pPr>
            <a:lvl5pPr lvl="4" rtl="0" algn="l">
              <a:spcBef>
                <a:spcPts val="360"/>
              </a:spcBef>
              <a:spcAft>
                <a:spcPts val="0"/>
              </a:spcAft>
              <a:buClr>
                <a:schemeClr val="dk2"/>
              </a:buClr>
              <a:buSzPts val="1800"/>
              <a:buChar char="»"/>
              <a:defRPr/>
            </a:lvl5pPr>
            <a:lvl6pPr lvl="5" rtl="0" algn="l">
              <a:spcBef>
                <a:spcPts val="360"/>
              </a:spcBef>
              <a:spcAft>
                <a:spcPts val="0"/>
              </a:spcAft>
              <a:buClr>
                <a:schemeClr val="dk2"/>
              </a:buClr>
              <a:buSzPts val="1800"/>
              <a:buChar char="»"/>
              <a:defRPr/>
            </a:lvl6pPr>
            <a:lvl7pPr lvl="6" rtl="0" algn="l">
              <a:spcBef>
                <a:spcPts val="360"/>
              </a:spcBef>
              <a:spcAft>
                <a:spcPts val="0"/>
              </a:spcAft>
              <a:buClr>
                <a:schemeClr val="dk2"/>
              </a:buClr>
              <a:buSzPts val="1800"/>
              <a:buChar char="»"/>
              <a:defRPr/>
            </a:lvl7pPr>
            <a:lvl8pPr lvl="7" rtl="0" algn="l">
              <a:spcBef>
                <a:spcPts val="360"/>
              </a:spcBef>
              <a:spcAft>
                <a:spcPts val="0"/>
              </a:spcAft>
              <a:buClr>
                <a:schemeClr val="dk2"/>
              </a:buClr>
              <a:buSzPts val="1800"/>
              <a:buChar char="»"/>
              <a:defRPr/>
            </a:lvl8pPr>
            <a:lvl9pPr lvl="8" rtl="0" algn="l">
              <a:spcBef>
                <a:spcPts val="360"/>
              </a:spcBef>
              <a:spcAft>
                <a:spcPts val="0"/>
              </a:spcAft>
              <a:buClr>
                <a:schemeClr val="dk2"/>
              </a:buClr>
              <a:buSzPts val="1800"/>
              <a:buChar char="»"/>
              <a:defRPr/>
            </a:lvl9pPr>
          </a:lstStyle>
          <a:p/>
        </p:txBody>
      </p:sp>
      <p:pic>
        <p:nvPicPr>
          <p:cNvPr id="209" name="Google Shape;209;p51"/>
          <p:cNvPicPr preferRelativeResize="0"/>
          <p:nvPr/>
        </p:nvPicPr>
        <p:blipFill rotWithShape="1">
          <a:blip r:embed="rId3">
            <a:alphaModFix/>
          </a:blip>
          <a:srcRect b="0" l="0" r="0" t="0"/>
          <a:stretch/>
        </p:blipFill>
        <p:spPr>
          <a:xfrm>
            <a:off x="4047214" y="827528"/>
            <a:ext cx="2878371" cy="646346"/>
          </a:xfrm>
          <a:prstGeom prst="rect">
            <a:avLst/>
          </a:prstGeom>
          <a:noFill/>
          <a:ln>
            <a:noFill/>
          </a:ln>
        </p:spPr>
      </p:pic>
      <p:sp>
        <p:nvSpPr>
          <p:cNvPr id="210" name="Google Shape;210;p51"/>
          <p:cNvSpPr txBox="1"/>
          <p:nvPr>
            <p:ph type="title"/>
          </p:nvPr>
        </p:nvSpPr>
        <p:spPr>
          <a:xfrm>
            <a:off x="1160921" y="1829811"/>
            <a:ext cx="8651100" cy="98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0"/>
              </a:spcBef>
              <a:spcAft>
                <a:spcPts val="0"/>
              </a:spcAft>
              <a:buSzPts val="1400"/>
              <a:buNone/>
              <a:defRPr b="0" sz="3600" cap="none">
                <a:solidFill>
                  <a:schemeClr val="lt1"/>
                </a:solidFill>
                <a:latin typeface="Trebuchet MS"/>
                <a:ea typeface="Trebuchet MS"/>
                <a:cs typeface="Trebuchet MS"/>
                <a:sym typeface="Trebuchet M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211" name="Shape 211"/>
        <p:cNvGrpSpPr/>
        <p:nvPr/>
      </p:nvGrpSpPr>
      <p:grpSpPr>
        <a:xfrm>
          <a:off x="0" y="0"/>
          <a:ext cx="0" cy="0"/>
          <a:chOff x="0" y="0"/>
          <a:chExt cx="0" cy="0"/>
        </a:xfrm>
      </p:grpSpPr>
      <p:sp>
        <p:nvSpPr>
          <p:cNvPr id="212" name="Google Shape;212;p5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3" name="Google Shape;213;p52"/>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14" name="Google Shape;214;p52"/>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215" name="Shape 215"/>
        <p:cNvGrpSpPr/>
        <p:nvPr/>
      </p:nvGrpSpPr>
      <p:grpSpPr>
        <a:xfrm>
          <a:off x="0" y="0"/>
          <a:ext cx="0" cy="0"/>
          <a:chOff x="0" y="0"/>
          <a:chExt cx="0" cy="0"/>
        </a:xfrm>
      </p:grpSpPr>
      <p:sp>
        <p:nvSpPr>
          <p:cNvPr id="216" name="Google Shape;216;p53"/>
          <p:cNvSpPr/>
          <p:nvPr/>
        </p:nvSpPr>
        <p:spPr>
          <a:xfrm>
            <a:off x="0" y="0"/>
            <a:ext cx="10972800" cy="6172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7" name="Google Shape;217;p53"/>
          <p:cNvSpPr txBox="1"/>
          <p:nvPr>
            <p:ph type="title"/>
          </p:nvPr>
        </p:nvSpPr>
        <p:spPr>
          <a:xfrm>
            <a:off x="1864071" y="2399131"/>
            <a:ext cx="7244700" cy="1374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31" name="Shape 31"/>
        <p:cNvGrpSpPr/>
        <p:nvPr/>
      </p:nvGrpSpPr>
      <p:grpSpPr>
        <a:xfrm>
          <a:off x="0" y="0"/>
          <a:ext cx="0" cy="0"/>
          <a:chOff x="0" y="0"/>
          <a:chExt cx="0" cy="0"/>
        </a:xfrm>
      </p:grpSpPr>
      <p:sp>
        <p:nvSpPr>
          <p:cNvPr id="32" name="Google Shape;32;p6"/>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6"/>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320040" lvl="0" marL="457200" algn="l">
              <a:lnSpc>
                <a:spcPct val="90000"/>
              </a:lnSpc>
              <a:spcBef>
                <a:spcPts val="900"/>
              </a:spcBef>
              <a:spcAft>
                <a:spcPts val="0"/>
              </a:spcAft>
              <a:buClr>
                <a:schemeClr val="lt2"/>
              </a:buClr>
              <a:buSzPts val="1440"/>
              <a:buFont typeface="Noto Sans Symbols"/>
              <a:buChar char="🞂"/>
              <a:defRPr sz="1800">
                <a:solidFill>
                  <a:srgbClr val="868686"/>
                </a:solidFill>
              </a:defRPr>
            </a:lvl1pPr>
            <a:lvl2pPr indent="-309880" lvl="1" marL="914400" algn="l">
              <a:lnSpc>
                <a:spcPct val="90000"/>
              </a:lnSpc>
              <a:spcBef>
                <a:spcPts val="900"/>
              </a:spcBef>
              <a:spcAft>
                <a:spcPts val="0"/>
              </a:spcAft>
              <a:buClr>
                <a:schemeClr val="lt2"/>
              </a:buClr>
              <a:buSzPts val="1280"/>
              <a:buFont typeface="Noto Sans Symbols"/>
              <a:buChar char="🞂"/>
              <a:defRPr sz="1600">
                <a:solidFill>
                  <a:srgbClr val="868686"/>
                </a:solidFill>
              </a:defRPr>
            </a:lvl2pPr>
            <a:lvl3pPr indent="-299719" lvl="2" marL="1371600" algn="l">
              <a:lnSpc>
                <a:spcPct val="90000"/>
              </a:lnSpc>
              <a:spcBef>
                <a:spcPts val="900"/>
              </a:spcBef>
              <a:spcAft>
                <a:spcPts val="0"/>
              </a:spcAft>
              <a:buClr>
                <a:schemeClr val="lt2"/>
              </a:buClr>
              <a:buSzPts val="1120"/>
              <a:buFont typeface="Noto Sans Symbols"/>
              <a:buChar char="🞂"/>
              <a:defRPr sz="1400">
                <a:solidFill>
                  <a:srgbClr val="868686"/>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4" name="Google Shape;34;p6"/>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218" name="Shape 218"/>
        <p:cNvGrpSpPr/>
        <p:nvPr/>
      </p:nvGrpSpPr>
      <p:grpSpPr>
        <a:xfrm>
          <a:off x="0" y="0"/>
          <a:ext cx="0" cy="0"/>
          <a:chOff x="0" y="0"/>
          <a:chExt cx="0" cy="0"/>
        </a:xfrm>
      </p:grpSpPr>
      <p:pic>
        <p:nvPicPr>
          <p:cNvPr id="219" name="Google Shape;219;p54"/>
          <p:cNvPicPr preferRelativeResize="0"/>
          <p:nvPr/>
        </p:nvPicPr>
        <p:blipFill rotWithShape="1">
          <a:blip r:embed="rId2">
            <a:alphaModFix/>
          </a:blip>
          <a:srcRect b="0" l="0" r="0" t="0"/>
          <a:stretch/>
        </p:blipFill>
        <p:spPr>
          <a:xfrm>
            <a:off x="0" y="0"/>
            <a:ext cx="10972798" cy="6172200"/>
          </a:xfrm>
          <a:prstGeom prst="rect">
            <a:avLst/>
          </a:prstGeom>
          <a:noFill/>
          <a:ln>
            <a:noFill/>
          </a:ln>
        </p:spPr>
      </p:pic>
      <p:pic>
        <p:nvPicPr>
          <p:cNvPr id="220" name="Google Shape;220;p54"/>
          <p:cNvPicPr preferRelativeResize="0"/>
          <p:nvPr/>
        </p:nvPicPr>
        <p:blipFill rotWithShape="1">
          <a:blip r:embed="rId3">
            <a:alphaModFix/>
          </a:blip>
          <a:srcRect b="0" l="0" r="0" t="0"/>
          <a:stretch/>
        </p:blipFill>
        <p:spPr>
          <a:xfrm>
            <a:off x="615019" y="4927360"/>
            <a:ext cx="3493433" cy="7844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221" name="Shape 221"/>
        <p:cNvGrpSpPr/>
        <p:nvPr/>
      </p:nvGrpSpPr>
      <p:grpSpPr>
        <a:xfrm>
          <a:off x="0" y="0"/>
          <a:ext cx="0" cy="0"/>
          <a:chOff x="0" y="0"/>
          <a:chExt cx="0" cy="0"/>
        </a:xfrm>
      </p:grpSpPr>
      <p:sp>
        <p:nvSpPr>
          <p:cNvPr id="222" name="Google Shape;222;p55"/>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55"/>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900"/>
              </a:spcBef>
              <a:spcAft>
                <a:spcPts val="0"/>
              </a:spcAft>
              <a:buClr>
                <a:schemeClr val="lt2"/>
              </a:buClr>
              <a:buSzPts val="1440"/>
              <a:buFont typeface="Noto Sans Symbols"/>
              <a:buChar char="🞂"/>
              <a:defRPr sz="1800">
                <a:solidFill>
                  <a:srgbClr val="868686"/>
                </a:solidFill>
              </a:defRPr>
            </a:lvl1pPr>
            <a:lvl2pPr indent="-309880" lvl="1" marL="914400" rtl="0" algn="l">
              <a:lnSpc>
                <a:spcPct val="90000"/>
              </a:lnSpc>
              <a:spcBef>
                <a:spcPts val="900"/>
              </a:spcBef>
              <a:spcAft>
                <a:spcPts val="0"/>
              </a:spcAft>
              <a:buClr>
                <a:schemeClr val="lt2"/>
              </a:buClr>
              <a:buSzPts val="1280"/>
              <a:buFont typeface="Noto Sans Symbols"/>
              <a:buChar char="🞂"/>
              <a:defRPr sz="1600">
                <a:solidFill>
                  <a:srgbClr val="868686"/>
                </a:solidFill>
              </a:defRPr>
            </a:lvl2pPr>
            <a:lvl3pPr indent="-299719" lvl="2" marL="1371600" rtl="0" algn="l">
              <a:lnSpc>
                <a:spcPct val="90000"/>
              </a:lnSpc>
              <a:spcBef>
                <a:spcPts val="900"/>
              </a:spcBef>
              <a:spcAft>
                <a:spcPts val="0"/>
              </a:spcAft>
              <a:buClr>
                <a:schemeClr val="lt2"/>
              </a:buClr>
              <a:buSzPts val="1120"/>
              <a:buFont typeface="Noto Sans Symbols"/>
              <a:buChar char="🞂"/>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24" name="Google Shape;224;p55"/>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225" name="Shape 225"/>
        <p:cNvGrpSpPr/>
        <p:nvPr/>
      </p:nvGrpSpPr>
      <p:grpSpPr>
        <a:xfrm>
          <a:off x="0" y="0"/>
          <a:ext cx="0" cy="0"/>
          <a:chOff x="0" y="0"/>
          <a:chExt cx="0" cy="0"/>
        </a:xfrm>
      </p:grpSpPr>
      <p:sp>
        <p:nvSpPr>
          <p:cNvPr id="226" name="Google Shape;226;p56"/>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7" name="Google Shape;227;p56"/>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28" name="Google Shape;228;p56"/>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29" name="Google Shape;229;p56"/>
          <p:cNvSpPr/>
          <p:nvPr/>
        </p:nvSpPr>
        <p:spPr>
          <a:xfrm>
            <a:off x="92083" y="5889937"/>
            <a:ext cx="2763000" cy="248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700"/>
              <a:buFont typeface="Trebuchet MS"/>
              <a:buNone/>
            </a:pPr>
            <a:r>
              <a:rPr b="0" i="0" lang="en-US" sz="700">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230" name="Shape 230"/>
        <p:cNvGrpSpPr/>
        <p:nvPr/>
      </p:nvGrpSpPr>
      <p:grpSpPr>
        <a:xfrm>
          <a:off x="0" y="0"/>
          <a:ext cx="0" cy="0"/>
          <a:chOff x="0" y="0"/>
          <a:chExt cx="0" cy="0"/>
        </a:xfrm>
      </p:grpSpPr>
      <p:sp>
        <p:nvSpPr>
          <p:cNvPr id="231" name="Google Shape;231;p57"/>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 name="Google Shape;232;p57"/>
          <p:cNvSpPr txBox="1"/>
          <p:nvPr>
            <p:ph idx="1" type="body"/>
          </p:nvPr>
        </p:nvSpPr>
        <p:spPr>
          <a:xfrm>
            <a:off x="512064" y="2103035"/>
            <a:ext cx="9948600" cy="3693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600"/>
              <a:buFont typeface="Trebuchet MS"/>
              <a:buNone/>
              <a:defRPr sz="16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33" name="Google Shape;233;p57"/>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34" name="Google Shape;234;p57"/>
          <p:cNvSpPr/>
          <p:nvPr/>
        </p:nvSpPr>
        <p:spPr>
          <a:xfrm>
            <a:off x="1" y="5829880"/>
            <a:ext cx="10972800" cy="34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235" name="Shape 235"/>
        <p:cNvGrpSpPr/>
        <p:nvPr/>
      </p:nvGrpSpPr>
      <p:grpSpPr>
        <a:xfrm>
          <a:off x="0" y="0"/>
          <a:ext cx="0" cy="0"/>
          <a:chOff x="0" y="0"/>
          <a:chExt cx="0" cy="0"/>
        </a:xfrm>
      </p:grpSpPr>
      <p:sp>
        <p:nvSpPr>
          <p:cNvPr id="236" name="Google Shape;236;p58"/>
          <p:cNvSpPr txBox="1"/>
          <p:nvPr>
            <p:ph type="title"/>
          </p:nvPr>
        </p:nvSpPr>
        <p:spPr>
          <a:xfrm>
            <a:off x="519232" y="1798590"/>
            <a:ext cx="4204500" cy="618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1400"/>
              <a:buNone/>
              <a:defRPr sz="3200">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 name="Google Shape;237;p58"/>
          <p:cNvSpPr txBox="1"/>
          <p:nvPr>
            <p:ph idx="1" type="body"/>
          </p:nvPr>
        </p:nvSpPr>
        <p:spPr>
          <a:xfrm>
            <a:off x="519231" y="3071579"/>
            <a:ext cx="4192800" cy="251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rtl="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rtl="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rtl="0" algn="l">
              <a:spcBef>
                <a:spcPts val="5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38" name="Google Shape;238;p58"/>
          <p:cNvSpPr txBox="1"/>
          <p:nvPr>
            <p:ph idx="2" type="body"/>
          </p:nvPr>
        </p:nvSpPr>
        <p:spPr>
          <a:xfrm>
            <a:off x="519232" y="2348397"/>
            <a:ext cx="4204500" cy="525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39" name="Google Shape;239;p58"/>
          <p:cNvSpPr/>
          <p:nvPr/>
        </p:nvSpPr>
        <p:spPr>
          <a:xfrm>
            <a:off x="0" y="5699915"/>
            <a:ext cx="10972800" cy="4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240" name="Shape 240"/>
        <p:cNvGrpSpPr/>
        <p:nvPr/>
      </p:nvGrpSpPr>
      <p:grpSpPr>
        <a:xfrm>
          <a:off x="0" y="0"/>
          <a:ext cx="0" cy="0"/>
          <a:chOff x="0" y="0"/>
          <a:chExt cx="0" cy="0"/>
        </a:xfrm>
      </p:grpSpPr>
      <p:sp>
        <p:nvSpPr>
          <p:cNvPr id="241" name="Google Shape;241;p59"/>
          <p:cNvSpPr/>
          <p:nvPr/>
        </p:nvSpPr>
        <p:spPr>
          <a:xfrm>
            <a:off x="6351" y="5602147"/>
            <a:ext cx="10972800" cy="57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2" name="Google Shape;242;p59"/>
          <p:cNvPicPr preferRelativeResize="0"/>
          <p:nvPr/>
        </p:nvPicPr>
        <p:blipFill rotWithShape="1">
          <a:blip r:embed="rId2">
            <a:alphaModFix/>
          </a:blip>
          <a:srcRect b="0" l="0" r="0" t="0"/>
          <a:stretch/>
        </p:blipFill>
        <p:spPr>
          <a:xfrm>
            <a:off x="0" y="0"/>
            <a:ext cx="10972798" cy="6172200"/>
          </a:xfrm>
          <a:prstGeom prst="rect">
            <a:avLst/>
          </a:prstGeom>
          <a:noFill/>
          <a:ln>
            <a:noFill/>
          </a:ln>
        </p:spPr>
      </p:pic>
      <p:cxnSp>
        <p:nvCxnSpPr>
          <p:cNvPr id="243" name="Google Shape;243;p59"/>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244" name="Google Shape;244;p59"/>
          <p:cNvSpPr txBox="1"/>
          <p:nvPr>
            <p:ph type="title"/>
          </p:nvPr>
        </p:nvSpPr>
        <p:spPr>
          <a:xfrm>
            <a:off x="441881" y="2381806"/>
            <a:ext cx="2700300" cy="1408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6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45" name="Shape 245"/>
        <p:cNvGrpSpPr/>
        <p:nvPr/>
      </p:nvGrpSpPr>
      <p:grpSpPr>
        <a:xfrm>
          <a:off x="0" y="0"/>
          <a:ext cx="0" cy="0"/>
          <a:chOff x="0" y="0"/>
          <a:chExt cx="0" cy="0"/>
        </a:xfrm>
      </p:grpSpPr>
      <p:sp>
        <p:nvSpPr>
          <p:cNvPr id="246" name="Google Shape;246;p60"/>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6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248" name="Shape 248"/>
        <p:cNvGrpSpPr/>
        <p:nvPr/>
      </p:nvGrpSpPr>
      <p:grpSpPr>
        <a:xfrm>
          <a:off x="0" y="0"/>
          <a:ext cx="0" cy="0"/>
          <a:chOff x="0" y="0"/>
          <a:chExt cx="0" cy="0"/>
        </a:xfrm>
      </p:grpSpPr>
      <p:sp>
        <p:nvSpPr>
          <p:cNvPr id="249" name="Google Shape;249;p61"/>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0" name="Google Shape;250;p61"/>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251" name="Google Shape;251;p61"/>
          <p:cNvSpPr txBox="1"/>
          <p:nvPr>
            <p:ph type="title"/>
          </p:nvPr>
        </p:nvSpPr>
        <p:spPr>
          <a:xfrm>
            <a:off x="498348" y="3814403"/>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2" name="Google Shape;252;p61"/>
          <p:cNvSpPr txBox="1"/>
          <p:nvPr>
            <p:ph idx="1" type="body"/>
          </p:nvPr>
        </p:nvSpPr>
        <p:spPr>
          <a:xfrm>
            <a:off x="498348" y="4479006"/>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53" name="Shape 253"/>
        <p:cNvGrpSpPr/>
        <p:nvPr/>
      </p:nvGrpSpPr>
      <p:grpSpPr>
        <a:xfrm>
          <a:off x="0" y="0"/>
          <a:ext cx="0" cy="0"/>
          <a:chOff x="0" y="0"/>
          <a:chExt cx="0" cy="0"/>
        </a:xfrm>
      </p:grpSpPr>
      <p:sp>
        <p:nvSpPr>
          <p:cNvPr id="254" name="Google Shape;254;p62"/>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255" name="Shape 255"/>
        <p:cNvGrpSpPr/>
        <p:nvPr/>
      </p:nvGrpSpPr>
      <p:grpSpPr>
        <a:xfrm>
          <a:off x="0" y="0"/>
          <a:ext cx="0" cy="0"/>
          <a:chOff x="0" y="0"/>
          <a:chExt cx="0" cy="0"/>
        </a:xfrm>
      </p:grpSpPr>
      <p:sp>
        <p:nvSpPr>
          <p:cNvPr id="256" name="Google Shape;256;p63"/>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7" name="Google Shape;257;p63"/>
          <p:cNvSpPr txBox="1"/>
          <p:nvPr>
            <p:ph type="title"/>
          </p:nvPr>
        </p:nvSpPr>
        <p:spPr>
          <a:xfrm>
            <a:off x="498348" y="5169473"/>
            <a:ext cx="9976200" cy="535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200">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35" name="Shape 35"/>
        <p:cNvGrpSpPr/>
        <p:nvPr/>
      </p:nvGrpSpPr>
      <p:grpSpPr>
        <a:xfrm>
          <a:off x="0" y="0"/>
          <a:ext cx="0" cy="0"/>
          <a:chOff x="0" y="0"/>
          <a:chExt cx="0" cy="0"/>
        </a:xfrm>
      </p:grpSpPr>
      <p:sp>
        <p:nvSpPr>
          <p:cNvPr id="36" name="Google Shape;36;p7"/>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8" name="Google Shape;38;p7"/>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9" name="Google Shape;39;p7"/>
          <p:cNvSpPr/>
          <p:nvPr/>
        </p:nvSpPr>
        <p:spPr>
          <a:xfrm>
            <a:off x="92083" y="5889937"/>
            <a:ext cx="2762866" cy="248142"/>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700"/>
              <a:buFont typeface="Trebuchet MS"/>
              <a:buNone/>
            </a:pPr>
            <a:r>
              <a:rPr b="0" i="0" lang="en-US" sz="700">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258" name="Shape 258"/>
        <p:cNvGrpSpPr/>
        <p:nvPr/>
      </p:nvGrpSpPr>
      <p:grpSpPr>
        <a:xfrm>
          <a:off x="0" y="0"/>
          <a:ext cx="0" cy="0"/>
          <a:chOff x="0" y="0"/>
          <a:chExt cx="0" cy="0"/>
        </a:xfrm>
      </p:grpSpPr>
      <p:pic>
        <p:nvPicPr>
          <p:cNvPr id="259" name="Google Shape;259;p64"/>
          <p:cNvPicPr preferRelativeResize="0"/>
          <p:nvPr/>
        </p:nvPicPr>
        <p:blipFill rotWithShape="1">
          <a:blip r:embed="rId2">
            <a:alphaModFix/>
          </a:blip>
          <a:srcRect b="0" l="0" r="0" t="0"/>
          <a:stretch/>
        </p:blipFill>
        <p:spPr>
          <a:xfrm>
            <a:off x="0" y="0"/>
            <a:ext cx="10972798" cy="6172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1">
  <p:cSld name="1_Title, Subtitle, and Content">
    <p:spTree>
      <p:nvGrpSpPr>
        <p:cNvPr id="260" name="Shape 260"/>
        <p:cNvGrpSpPr/>
        <p:nvPr/>
      </p:nvGrpSpPr>
      <p:grpSpPr>
        <a:xfrm>
          <a:off x="0" y="0"/>
          <a:ext cx="0" cy="0"/>
          <a:chOff x="0" y="0"/>
          <a:chExt cx="0" cy="0"/>
        </a:xfrm>
      </p:grpSpPr>
      <p:sp>
        <p:nvSpPr>
          <p:cNvPr id="261" name="Google Shape;261;p65"/>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2"/>
              </a:buClr>
              <a:buSzPts val="1400"/>
              <a:buFont typeface="Trebuchet MS"/>
              <a:buNone/>
              <a:defRPr>
                <a:solidFill>
                  <a:schemeClr val="dk2"/>
                </a:solidFill>
              </a:defRPr>
            </a:lvl1pPr>
            <a:lvl2pPr lvl="1" rtl="0" algn="ctr">
              <a:lnSpc>
                <a:spcPct val="90000"/>
              </a:lnSpc>
              <a:spcBef>
                <a:spcPts val="0"/>
              </a:spcBef>
              <a:spcAft>
                <a:spcPts val="0"/>
              </a:spcAft>
              <a:buClr>
                <a:srgbClr val="73B900"/>
              </a:buClr>
              <a:buSzPts val="1400"/>
              <a:buFont typeface="Arial"/>
              <a:buNone/>
              <a:defRPr/>
            </a:lvl2pPr>
            <a:lvl3pPr lvl="2" rtl="0" algn="ctr">
              <a:lnSpc>
                <a:spcPct val="90000"/>
              </a:lnSpc>
              <a:spcBef>
                <a:spcPts val="0"/>
              </a:spcBef>
              <a:spcAft>
                <a:spcPts val="0"/>
              </a:spcAft>
              <a:buClr>
                <a:srgbClr val="73B900"/>
              </a:buClr>
              <a:buSzPts val="1400"/>
              <a:buFont typeface="Arial"/>
              <a:buNone/>
              <a:defRPr/>
            </a:lvl3pPr>
            <a:lvl4pPr lvl="3" rtl="0" algn="ctr">
              <a:lnSpc>
                <a:spcPct val="90000"/>
              </a:lnSpc>
              <a:spcBef>
                <a:spcPts val="0"/>
              </a:spcBef>
              <a:spcAft>
                <a:spcPts val="0"/>
              </a:spcAft>
              <a:buClr>
                <a:srgbClr val="73B900"/>
              </a:buClr>
              <a:buSzPts val="1400"/>
              <a:buFont typeface="Arial"/>
              <a:buNone/>
              <a:defRPr/>
            </a:lvl4pPr>
            <a:lvl5pPr lvl="4" rtl="0" algn="ctr">
              <a:lnSpc>
                <a:spcPct val="90000"/>
              </a:lnSpc>
              <a:spcBef>
                <a:spcPts val="0"/>
              </a:spcBef>
              <a:spcAft>
                <a:spcPts val="0"/>
              </a:spcAft>
              <a:buClr>
                <a:srgbClr val="73B900"/>
              </a:buClr>
              <a:buSzPts val="1400"/>
              <a:buFont typeface="Arial"/>
              <a:buNone/>
              <a:defRPr/>
            </a:lvl5pPr>
            <a:lvl6pPr lvl="5" rtl="0" algn="l">
              <a:lnSpc>
                <a:spcPct val="100000"/>
              </a:lnSpc>
              <a:spcBef>
                <a:spcPts val="0"/>
              </a:spcBef>
              <a:spcAft>
                <a:spcPts val="0"/>
              </a:spcAft>
              <a:buClr>
                <a:srgbClr val="73B900"/>
              </a:buClr>
              <a:buSzPts val="1400"/>
              <a:buFont typeface="Arial"/>
              <a:buNone/>
              <a:defRPr/>
            </a:lvl6pPr>
            <a:lvl7pPr lvl="6" rtl="0" algn="l">
              <a:lnSpc>
                <a:spcPct val="100000"/>
              </a:lnSpc>
              <a:spcBef>
                <a:spcPts val="0"/>
              </a:spcBef>
              <a:spcAft>
                <a:spcPts val="0"/>
              </a:spcAft>
              <a:buClr>
                <a:srgbClr val="73B900"/>
              </a:buClr>
              <a:buSzPts val="1400"/>
              <a:buFont typeface="Arial"/>
              <a:buNone/>
              <a:defRPr/>
            </a:lvl7pPr>
            <a:lvl8pPr lvl="7" rtl="0" algn="l">
              <a:lnSpc>
                <a:spcPct val="100000"/>
              </a:lnSpc>
              <a:spcBef>
                <a:spcPts val="0"/>
              </a:spcBef>
              <a:spcAft>
                <a:spcPts val="0"/>
              </a:spcAft>
              <a:buClr>
                <a:srgbClr val="73B900"/>
              </a:buClr>
              <a:buSzPts val="1400"/>
              <a:buFont typeface="Arial"/>
              <a:buNone/>
              <a:defRPr/>
            </a:lvl8pPr>
            <a:lvl9pPr lvl="8" rtl="0" algn="l">
              <a:lnSpc>
                <a:spcPct val="100000"/>
              </a:lnSpc>
              <a:spcBef>
                <a:spcPts val="0"/>
              </a:spcBef>
              <a:spcAft>
                <a:spcPts val="0"/>
              </a:spcAft>
              <a:buClr>
                <a:srgbClr val="73B900"/>
              </a:buClr>
              <a:buSzPts val="1400"/>
              <a:buFont typeface="Arial"/>
              <a:buNone/>
              <a:defRPr/>
            </a:lvl9pPr>
          </a:lstStyle>
          <a:p/>
        </p:txBody>
      </p:sp>
      <p:sp>
        <p:nvSpPr>
          <p:cNvPr id="262" name="Google Shape;262;p65"/>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chemeClr val="dk2"/>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chemeClr val="dk2"/>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chemeClr val="dk2"/>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
        <p:nvSpPr>
          <p:cNvPr id="263" name="Google Shape;263;p65"/>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1">
  <p:cSld name="1_BULLET_ICON_Title, Subtitle, and Content">
    <p:spTree>
      <p:nvGrpSpPr>
        <p:cNvPr id="264" name="Shape 264"/>
        <p:cNvGrpSpPr/>
        <p:nvPr/>
      </p:nvGrpSpPr>
      <p:grpSpPr>
        <a:xfrm>
          <a:off x="0" y="0"/>
          <a:ext cx="0" cy="0"/>
          <a:chOff x="0" y="0"/>
          <a:chExt cx="0" cy="0"/>
        </a:xfrm>
      </p:grpSpPr>
      <p:sp>
        <p:nvSpPr>
          <p:cNvPr id="265" name="Google Shape;265;p66"/>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2"/>
              </a:buClr>
              <a:buSzPts val="1400"/>
              <a:buFont typeface="Trebuchet MS"/>
              <a:buNone/>
              <a:defRPr>
                <a:solidFill>
                  <a:schemeClr val="dk2"/>
                </a:solidFill>
              </a:defRPr>
            </a:lvl1pPr>
            <a:lvl2pPr lvl="1" rtl="0" algn="ctr">
              <a:lnSpc>
                <a:spcPct val="90000"/>
              </a:lnSpc>
              <a:spcBef>
                <a:spcPts val="0"/>
              </a:spcBef>
              <a:spcAft>
                <a:spcPts val="0"/>
              </a:spcAft>
              <a:buClr>
                <a:srgbClr val="73B900"/>
              </a:buClr>
              <a:buSzPts val="1400"/>
              <a:buFont typeface="Arial"/>
              <a:buNone/>
              <a:defRPr/>
            </a:lvl2pPr>
            <a:lvl3pPr lvl="2" rtl="0" algn="ctr">
              <a:lnSpc>
                <a:spcPct val="90000"/>
              </a:lnSpc>
              <a:spcBef>
                <a:spcPts val="0"/>
              </a:spcBef>
              <a:spcAft>
                <a:spcPts val="0"/>
              </a:spcAft>
              <a:buClr>
                <a:srgbClr val="73B900"/>
              </a:buClr>
              <a:buSzPts val="1400"/>
              <a:buFont typeface="Arial"/>
              <a:buNone/>
              <a:defRPr/>
            </a:lvl3pPr>
            <a:lvl4pPr lvl="3" rtl="0" algn="ctr">
              <a:lnSpc>
                <a:spcPct val="90000"/>
              </a:lnSpc>
              <a:spcBef>
                <a:spcPts val="0"/>
              </a:spcBef>
              <a:spcAft>
                <a:spcPts val="0"/>
              </a:spcAft>
              <a:buClr>
                <a:srgbClr val="73B900"/>
              </a:buClr>
              <a:buSzPts val="1400"/>
              <a:buFont typeface="Arial"/>
              <a:buNone/>
              <a:defRPr/>
            </a:lvl4pPr>
            <a:lvl5pPr lvl="4" rtl="0" algn="ctr">
              <a:lnSpc>
                <a:spcPct val="90000"/>
              </a:lnSpc>
              <a:spcBef>
                <a:spcPts val="0"/>
              </a:spcBef>
              <a:spcAft>
                <a:spcPts val="0"/>
              </a:spcAft>
              <a:buClr>
                <a:srgbClr val="73B900"/>
              </a:buClr>
              <a:buSzPts val="1400"/>
              <a:buFont typeface="Arial"/>
              <a:buNone/>
              <a:defRPr/>
            </a:lvl5pPr>
            <a:lvl6pPr lvl="5" rtl="0" algn="l">
              <a:lnSpc>
                <a:spcPct val="100000"/>
              </a:lnSpc>
              <a:spcBef>
                <a:spcPts val="0"/>
              </a:spcBef>
              <a:spcAft>
                <a:spcPts val="0"/>
              </a:spcAft>
              <a:buClr>
                <a:srgbClr val="73B900"/>
              </a:buClr>
              <a:buSzPts val="1400"/>
              <a:buFont typeface="Arial"/>
              <a:buNone/>
              <a:defRPr/>
            </a:lvl6pPr>
            <a:lvl7pPr lvl="6" rtl="0" algn="l">
              <a:lnSpc>
                <a:spcPct val="100000"/>
              </a:lnSpc>
              <a:spcBef>
                <a:spcPts val="0"/>
              </a:spcBef>
              <a:spcAft>
                <a:spcPts val="0"/>
              </a:spcAft>
              <a:buClr>
                <a:srgbClr val="73B900"/>
              </a:buClr>
              <a:buSzPts val="1400"/>
              <a:buFont typeface="Arial"/>
              <a:buNone/>
              <a:defRPr/>
            </a:lvl7pPr>
            <a:lvl8pPr lvl="7" rtl="0" algn="l">
              <a:lnSpc>
                <a:spcPct val="100000"/>
              </a:lnSpc>
              <a:spcBef>
                <a:spcPts val="0"/>
              </a:spcBef>
              <a:spcAft>
                <a:spcPts val="0"/>
              </a:spcAft>
              <a:buClr>
                <a:srgbClr val="73B900"/>
              </a:buClr>
              <a:buSzPts val="1400"/>
              <a:buFont typeface="Arial"/>
              <a:buNone/>
              <a:defRPr/>
            </a:lvl8pPr>
            <a:lvl9pPr lvl="8" rtl="0" algn="l">
              <a:lnSpc>
                <a:spcPct val="100000"/>
              </a:lnSpc>
              <a:spcBef>
                <a:spcPts val="0"/>
              </a:spcBef>
              <a:spcAft>
                <a:spcPts val="0"/>
              </a:spcAft>
              <a:buClr>
                <a:srgbClr val="73B900"/>
              </a:buClr>
              <a:buSzPts val="1400"/>
              <a:buFont typeface="Arial"/>
              <a:buNone/>
              <a:defRPr/>
            </a:lvl9pPr>
          </a:lstStyle>
          <a:p/>
        </p:txBody>
      </p:sp>
      <p:sp>
        <p:nvSpPr>
          <p:cNvPr id="266" name="Google Shape;266;p66"/>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14325" lvl="0" marL="457200" rtl="0" algn="l">
              <a:lnSpc>
                <a:spcPct val="90000"/>
              </a:lnSpc>
              <a:spcBef>
                <a:spcPts val="900"/>
              </a:spcBef>
              <a:spcAft>
                <a:spcPts val="0"/>
              </a:spcAft>
              <a:buClr>
                <a:schemeClr val="dk1"/>
              </a:buClr>
              <a:buSzPts val="1350"/>
              <a:buFont typeface="Trebuchet MS"/>
              <a:buChar char="•"/>
              <a:defRPr sz="1800">
                <a:solidFill>
                  <a:schemeClr val="dk2"/>
                </a:solidFill>
              </a:defRPr>
            </a:lvl1pPr>
            <a:lvl2pPr indent="-304800" lvl="1" marL="914400" rtl="0" algn="l">
              <a:lnSpc>
                <a:spcPct val="90000"/>
              </a:lnSpc>
              <a:spcBef>
                <a:spcPts val="900"/>
              </a:spcBef>
              <a:spcAft>
                <a:spcPts val="0"/>
              </a:spcAft>
              <a:buClr>
                <a:schemeClr val="dk1"/>
              </a:buClr>
              <a:buSzPts val="1200"/>
              <a:buFont typeface="Trebuchet MS"/>
              <a:buChar char="•"/>
              <a:defRPr sz="1600">
                <a:solidFill>
                  <a:schemeClr val="dk2"/>
                </a:solidFill>
              </a:defRPr>
            </a:lvl2pPr>
            <a:lvl3pPr indent="-295275" lvl="2" marL="1371600" rtl="0" algn="l">
              <a:lnSpc>
                <a:spcPct val="90000"/>
              </a:lnSpc>
              <a:spcBef>
                <a:spcPts val="900"/>
              </a:spcBef>
              <a:spcAft>
                <a:spcPts val="0"/>
              </a:spcAft>
              <a:buClr>
                <a:schemeClr val="dk1"/>
              </a:buClr>
              <a:buSzPts val="1050"/>
              <a:buFont typeface="Trebuchet MS"/>
              <a:buChar char="•"/>
              <a:defRPr sz="1400">
                <a:solidFill>
                  <a:schemeClr val="dk2"/>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
        <p:nvSpPr>
          <p:cNvPr id="267" name="Google Shape;267;p66"/>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273" name="Shape 273"/>
        <p:cNvGrpSpPr/>
        <p:nvPr/>
      </p:nvGrpSpPr>
      <p:grpSpPr>
        <a:xfrm>
          <a:off x="0" y="0"/>
          <a:ext cx="0" cy="0"/>
          <a:chOff x="0" y="0"/>
          <a:chExt cx="0" cy="0"/>
        </a:xfrm>
      </p:grpSpPr>
      <p:pic>
        <p:nvPicPr>
          <p:cNvPr id="274" name="Google Shape;274;p68"/>
          <p:cNvPicPr preferRelativeResize="0"/>
          <p:nvPr/>
        </p:nvPicPr>
        <p:blipFill rotWithShape="1">
          <a:blip r:embed="rId2">
            <a:alphaModFix/>
          </a:blip>
          <a:srcRect b="0" l="0" r="0" t="0"/>
          <a:stretch/>
        </p:blipFill>
        <p:spPr>
          <a:xfrm>
            <a:off x="0" y="0"/>
            <a:ext cx="10972798" cy="6172200"/>
          </a:xfrm>
          <a:prstGeom prst="rect">
            <a:avLst/>
          </a:prstGeom>
          <a:noFill/>
          <a:ln>
            <a:noFill/>
          </a:ln>
        </p:spPr>
      </p:pic>
      <p:sp>
        <p:nvSpPr>
          <p:cNvPr id="275" name="Google Shape;275;p68"/>
          <p:cNvSpPr txBox="1"/>
          <p:nvPr>
            <p:ph idx="1" type="subTitle"/>
          </p:nvPr>
        </p:nvSpPr>
        <p:spPr>
          <a:xfrm>
            <a:off x="723337" y="5274260"/>
            <a:ext cx="9526200" cy="3693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lvl="1" rtl="0" algn="l">
              <a:lnSpc>
                <a:spcPct val="90000"/>
              </a:lnSpc>
              <a:spcBef>
                <a:spcPts val="900"/>
              </a:spcBef>
              <a:spcAft>
                <a:spcPts val="0"/>
              </a:spcAft>
              <a:buSzPts val="1800"/>
              <a:buNone/>
              <a:defRPr/>
            </a:lvl2pPr>
            <a:lvl3pPr lvl="2" rtl="0" algn="l">
              <a:lnSpc>
                <a:spcPct val="90000"/>
              </a:lnSpc>
              <a:spcBef>
                <a:spcPts val="900"/>
              </a:spcBef>
              <a:spcAft>
                <a:spcPts val="0"/>
              </a:spcAft>
              <a:buSzPts val="1800"/>
              <a:buNone/>
              <a:defRPr/>
            </a:lvl3pPr>
            <a:lvl4pPr lvl="3" rtl="0" algn="l">
              <a:spcBef>
                <a:spcPts val="900"/>
              </a:spcBef>
              <a:spcAft>
                <a:spcPts val="0"/>
              </a:spcAft>
              <a:buClr>
                <a:schemeClr val="dk2"/>
              </a:buClr>
              <a:buSzPts val="1800"/>
              <a:buChar char="–"/>
              <a:defRPr/>
            </a:lvl4pPr>
            <a:lvl5pPr lvl="4" rtl="0" algn="l">
              <a:spcBef>
                <a:spcPts val="360"/>
              </a:spcBef>
              <a:spcAft>
                <a:spcPts val="0"/>
              </a:spcAft>
              <a:buClr>
                <a:schemeClr val="dk2"/>
              </a:buClr>
              <a:buSzPts val="1800"/>
              <a:buChar char="»"/>
              <a:defRPr/>
            </a:lvl5pPr>
            <a:lvl6pPr lvl="5" rtl="0" algn="l">
              <a:spcBef>
                <a:spcPts val="360"/>
              </a:spcBef>
              <a:spcAft>
                <a:spcPts val="0"/>
              </a:spcAft>
              <a:buClr>
                <a:schemeClr val="dk2"/>
              </a:buClr>
              <a:buSzPts val="1800"/>
              <a:buChar char="»"/>
              <a:defRPr/>
            </a:lvl6pPr>
            <a:lvl7pPr lvl="6" rtl="0" algn="l">
              <a:spcBef>
                <a:spcPts val="360"/>
              </a:spcBef>
              <a:spcAft>
                <a:spcPts val="0"/>
              </a:spcAft>
              <a:buClr>
                <a:schemeClr val="dk2"/>
              </a:buClr>
              <a:buSzPts val="1800"/>
              <a:buChar char="»"/>
              <a:defRPr/>
            </a:lvl7pPr>
            <a:lvl8pPr lvl="7" rtl="0" algn="l">
              <a:spcBef>
                <a:spcPts val="360"/>
              </a:spcBef>
              <a:spcAft>
                <a:spcPts val="0"/>
              </a:spcAft>
              <a:buClr>
                <a:schemeClr val="dk2"/>
              </a:buClr>
              <a:buSzPts val="1800"/>
              <a:buChar char="»"/>
              <a:defRPr/>
            </a:lvl8pPr>
            <a:lvl9pPr lvl="8" rtl="0" algn="l">
              <a:spcBef>
                <a:spcPts val="360"/>
              </a:spcBef>
              <a:spcAft>
                <a:spcPts val="0"/>
              </a:spcAft>
              <a:buClr>
                <a:schemeClr val="dk2"/>
              </a:buClr>
              <a:buSzPts val="1800"/>
              <a:buChar char="»"/>
              <a:defRPr/>
            </a:lvl9pPr>
          </a:lstStyle>
          <a:p/>
        </p:txBody>
      </p:sp>
      <p:pic>
        <p:nvPicPr>
          <p:cNvPr id="276" name="Google Shape;276;p68"/>
          <p:cNvPicPr preferRelativeResize="0"/>
          <p:nvPr/>
        </p:nvPicPr>
        <p:blipFill rotWithShape="1">
          <a:blip r:embed="rId3">
            <a:alphaModFix/>
          </a:blip>
          <a:srcRect b="0" l="0" r="0" t="0"/>
          <a:stretch/>
        </p:blipFill>
        <p:spPr>
          <a:xfrm>
            <a:off x="4047214" y="827528"/>
            <a:ext cx="2878371" cy="646346"/>
          </a:xfrm>
          <a:prstGeom prst="rect">
            <a:avLst/>
          </a:prstGeom>
          <a:noFill/>
          <a:ln>
            <a:noFill/>
          </a:ln>
        </p:spPr>
      </p:pic>
      <p:sp>
        <p:nvSpPr>
          <p:cNvPr id="277" name="Google Shape;277;p68"/>
          <p:cNvSpPr txBox="1"/>
          <p:nvPr>
            <p:ph type="title"/>
          </p:nvPr>
        </p:nvSpPr>
        <p:spPr>
          <a:xfrm>
            <a:off x="1160921" y="1829811"/>
            <a:ext cx="8651100" cy="98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0"/>
              </a:spcBef>
              <a:spcAft>
                <a:spcPts val="0"/>
              </a:spcAft>
              <a:buSzPts val="1400"/>
              <a:buNone/>
              <a:defRPr b="0" sz="3600" cap="none">
                <a:solidFill>
                  <a:schemeClr val="lt1"/>
                </a:solidFill>
                <a:latin typeface="Trebuchet MS"/>
                <a:ea typeface="Trebuchet MS"/>
                <a:cs typeface="Trebuchet MS"/>
                <a:sym typeface="Trebuchet M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278" name="Shape 278"/>
        <p:cNvGrpSpPr/>
        <p:nvPr/>
      </p:nvGrpSpPr>
      <p:grpSpPr>
        <a:xfrm>
          <a:off x="0" y="0"/>
          <a:ext cx="0" cy="0"/>
          <a:chOff x="0" y="0"/>
          <a:chExt cx="0" cy="0"/>
        </a:xfrm>
      </p:grpSpPr>
      <p:sp>
        <p:nvSpPr>
          <p:cNvPr id="279" name="Google Shape;279;p69"/>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0" name="Google Shape;280;p69"/>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81" name="Google Shape;281;p69"/>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282" name="Shape 282"/>
        <p:cNvGrpSpPr/>
        <p:nvPr/>
      </p:nvGrpSpPr>
      <p:grpSpPr>
        <a:xfrm>
          <a:off x="0" y="0"/>
          <a:ext cx="0" cy="0"/>
          <a:chOff x="0" y="0"/>
          <a:chExt cx="0" cy="0"/>
        </a:xfrm>
      </p:grpSpPr>
      <p:sp>
        <p:nvSpPr>
          <p:cNvPr id="283" name="Google Shape;283;p70"/>
          <p:cNvSpPr/>
          <p:nvPr/>
        </p:nvSpPr>
        <p:spPr>
          <a:xfrm>
            <a:off x="0" y="0"/>
            <a:ext cx="10972800" cy="6172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4" name="Google Shape;284;p70"/>
          <p:cNvSpPr txBox="1"/>
          <p:nvPr>
            <p:ph type="title"/>
          </p:nvPr>
        </p:nvSpPr>
        <p:spPr>
          <a:xfrm>
            <a:off x="1864071" y="2399131"/>
            <a:ext cx="7244700" cy="1374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285" name="Shape 285"/>
        <p:cNvGrpSpPr/>
        <p:nvPr/>
      </p:nvGrpSpPr>
      <p:grpSpPr>
        <a:xfrm>
          <a:off x="0" y="0"/>
          <a:ext cx="0" cy="0"/>
          <a:chOff x="0" y="0"/>
          <a:chExt cx="0" cy="0"/>
        </a:xfrm>
      </p:grpSpPr>
      <p:pic>
        <p:nvPicPr>
          <p:cNvPr id="286" name="Google Shape;286;p71"/>
          <p:cNvPicPr preferRelativeResize="0"/>
          <p:nvPr/>
        </p:nvPicPr>
        <p:blipFill rotWithShape="1">
          <a:blip r:embed="rId2">
            <a:alphaModFix/>
          </a:blip>
          <a:srcRect b="0" l="0" r="0" t="0"/>
          <a:stretch/>
        </p:blipFill>
        <p:spPr>
          <a:xfrm>
            <a:off x="0" y="0"/>
            <a:ext cx="10972798" cy="6172200"/>
          </a:xfrm>
          <a:prstGeom prst="rect">
            <a:avLst/>
          </a:prstGeom>
          <a:noFill/>
          <a:ln>
            <a:noFill/>
          </a:ln>
        </p:spPr>
      </p:pic>
      <p:pic>
        <p:nvPicPr>
          <p:cNvPr id="287" name="Google Shape;287;p71"/>
          <p:cNvPicPr preferRelativeResize="0"/>
          <p:nvPr/>
        </p:nvPicPr>
        <p:blipFill rotWithShape="1">
          <a:blip r:embed="rId3">
            <a:alphaModFix/>
          </a:blip>
          <a:srcRect b="0" l="0" r="0" t="0"/>
          <a:stretch/>
        </p:blipFill>
        <p:spPr>
          <a:xfrm>
            <a:off x="615019" y="4927360"/>
            <a:ext cx="3493433" cy="7844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288" name="Shape 288"/>
        <p:cNvGrpSpPr/>
        <p:nvPr/>
      </p:nvGrpSpPr>
      <p:grpSpPr>
        <a:xfrm>
          <a:off x="0" y="0"/>
          <a:ext cx="0" cy="0"/>
          <a:chOff x="0" y="0"/>
          <a:chExt cx="0" cy="0"/>
        </a:xfrm>
      </p:grpSpPr>
      <p:sp>
        <p:nvSpPr>
          <p:cNvPr id="289" name="Google Shape;289;p7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0" name="Google Shape;290;p72"/>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900"/>
              </a:spcBef>
              <a:spcAft>
                <a:spcPts val="0"/>
              </a:spcAft>
              <a:buClr>
                <a:schemeClr val="lt2"/>
              </a:buClr>
              <a:buSzPts val="1440"/>
              <a:buFont typeface="Noto Sans Symbols"/>
              <a:buChar char="🞂"/>
              <a:defRPr sz="1800">
                <a:solidFill>
                  <a:srgbClr val="868686"/>
                </a:solidFill>
              </a:defRPr>
            </a:lvl1pPr>
            <a:lvl2pPr indent="-309880" lvl="1" marL="914400" rtl="0" algn="l">
              <a:lnSpc>
                <a:spcPct val="90000"/>
              </a:lnSpc>
              <a:spcBef>
                <a:spcPts val="900"/>
              </a:spcBef>
              <a:spcAft>
                <a:spcPts val="0"/>
              </a:spcAft>
              <a:buClr>
                <a:schemeClr val="lt2"/>
              </a:buClr>
              <a:buSzPts val="1280"/>
              <a:buFont typeface="Noto Sans Symbols"/>
              <a:buChar char="🞂"/>
              <a:defRPr sz="1600">
                <a:solidFill>
                  <a:srgbClr val="868686"/>
                </a:solidFill>
              </a:defRPr>
            </a:lvl2pPr>
            <a:lvl3pPr indent="-299719" lvl="2" marL="1371600" rtl="0" algn="l">
              <a:lnSpc>
                <a:spcPct val="90000"/>
              </a:lnSpc>
              <a:spcBef>
                <a:spcPts val="900"/>
              </a:spcBef>
              <a:spcAft>
                <a:spcPts val="0"/>
              </a:spcAft>
              <a:buClr>
                <a:schemeClr val="lt2"/>
              </a:buClr>
              <a:buSzPts val="1120"/>
              <a:buFont typeface="Noto Sans Symbols"/>
              <a:buChar char="🞂"/>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91" name="Google Shape;291;p72"/>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292" name="Shape 292"/>
        <p:cNvGrpSpPr/>
        <p:nvPr/>
      </p:nvGrpSpPr>
      <p:grpSpPr>
        <a:xfrm>
          <a:off x="0" y="0"/>
          <a:ext cx="0" cy="0"/>
          <a:chOff x="0" y="0"/>
          <a:chExt cx="0" cy="0"/>
        </a:xfrm>
      </p:grpSpPr>
      <p:sp>
        <p:nvSpPr>
          <p:cNvPr id="293" name="Google Shape;293;p73"/>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4" name="Google Shape;294;p73"/>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95" name="Google Shape;295;p73"/>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96" name="Google Shape;296;p73"/>
          <p:cNvSpPr/>
          <p:nvPr/>
        </p:nvSpPr>
        <p:spPr>
          <a:xfrm>
            <a:off x="92083" y="5889937"/>
            <a:ext cx="2763000" cy="248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700"/>
              <a:buFont typeface="Trebuchet MS"/>
              <a:buNone/>
            </a:pPr>
            <a:r>
              <a:rPr b="0" i="0" lang="en-US" sz="700">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297" name="Shape 297"/>
        <p:cNvGrpSpPr/>
        <p:nvPr/>
      </p:nvGrpSpPr>
      <p:grpSpPr>
        <a:xfrm>
          <a:off x="0" y="0"/>
          <a:ext cx="0" cy="0"/>
          <a:chOff x="0" y="0"/>
          <a:chExt cx="0" cy="0"/>
        </a:xfrm>
      </p:grpSpPr>
      <p:sp>
        <p:nvSpPr>
          <p:cNvPr id="298" name="Google Shape;298;p7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9" name="Google Shape;299;p74"/>
          <p:cNvSpPr txBox="1"/>
          <p:nvPr>
            <p:ph idx="1" type="body"/>
          </p:nvPr>
        </p:nvSpPr>
        <p:spPr>
          <a:xfrm>
            <a:off x="512064" y="2103035"/>
            <a:ext cx="9948600" cy="3693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600"/>
              <a:buFont typeface="Trebuchet MS"/>
              <a:buNone/>
              <a:defRPr sz="16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300" name="Google Shape;300;p74"/>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301" name="Google Shape;301;p74"/>
          <p:cNvSpPr/>
          <p:nvPr/>
        </p:nvSpPr>
        <p:spPr>
          <a:xfrm>
            <a:off x="1" y="5829880"/>
            <a:ext cx="10972800" cy="34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40" name="Shape 40"/>
        <p:cNvGrpSpPr/>
        <p:nvPr/>
      </p:nvGrpSpPr>
      <p:grpSpPr>
        <a:xfrm>
          <a:off x="0" y="0"/>
          <a:ext cx="0" cy="0"/>
          <a:chOff x="0" y="0"/>
          <a:chExt cx="0" cy="0"/>
        </a:xfrm>
      </p:grpSpPr>
      <p:sp>
        <p:nvSpPr>
          <p:cNvPr id="41" name="Google Shape;41;p8"/>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
          <p:cNvSpPr txBox="1"/>
          <p:nvPr>
            <p:ph idx="1" type="body"/>
          </p:nvPr>
        </p:nvSpPr>
        <p:spPr>
          <a:xfrm>
            <a:off x="512064" y="2103035"/>
            <a:ext cx="9948672" cy="369375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algn="l">
              <a:lnSpc>
                <a:spcPct val="90000"/>
              </a:lnSpc>
              <a:spcBef>
                <a:spcPts val="900"/>
              </a:spcBef>
              <a:spcAft>
                <a:spcPts val="0"/>
              </a:spcAft>
              <a:buClr>
                <a:schemeClr val="dk1"/>
              </a:buClr>
              <a:buSzPts val="1600"/>
              <a:buFont typeface="Trebuchet MS"/>
              <a:buNone/>
              <a:defRPr sz="1600">
                <a:solidFill>
                  <a:srgbClr val="868686"/>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3" name="Google Shape;43;p8"/>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4" name="Google Shape;44;p8"/>
          <p:cNvSpPr/>
          <p:nvPr/>
        </p:nvSpPr>
        <p:spPr>
          <a:xfrm>
            <a:off x="1" y="5829880"/>
            <a:ext cx="10972800" cy="3423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302" name="Shape 302"/>
        <p:cNvGrpSpPr/>
        <p:nvPr/>
      </p:nvGrpSpPr>
      <p:grpSpPr>
        <a:xfrm>
          <a:off x="0" y="0"/>
          <a:ext cx="0" cy="0"/>
          <a:chOff x="0" y="0"/>
          <a:chExt cx="0" cy="0"/>
        </a:xfrm>
      </p:grpSpPr>
      <p:sp>
        <p:nvSpPr>
          <p:cNvPr id="303" name="Google Shape;303;p75"/>
          <p:cNvSpPr txBox="1"/>
          <p:nvPr>
            <p:ph type="title"/>
          </p:nvPr>
        </p:nvSpPr>
        <p:spPr>
          <a:xfrm>
            <a:off x="519232" y="1798590"/>
            <a:ext cx="4204500" cy="618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1400"/>
              <a:buNone/>
              <a:defRPr sz="3200">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4" name="Google Shape;304;p75"/>
          <p:cNvSpPr txBox="1"/>
          <p:nvPr>
            <p:ph idx="1" type="body"/>
          </p:nvPr>
        </p:nvSpPr>
        <p:spPr>
          <a:xfrm>
            <a:off x="519231" y="3071579"/>
            <a:ext cx="4192800" cy="251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rtl="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rtl="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rtl="0" algn="l">
              <a:spcBef>
                <a:spcPts val="5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305" name="Google Shape;305;p75"/>
          <p:cNvSpPr txBox="1"/>
          <p:nvPr>
            <p:ph idx="2" type="body"/>
          </p:nvPr>
        </p:nvSpPr>
        <p:spPr>
          <a:xfrm>
            <a:off x="519232" y="2348397"/>
            <a:ext cx="4204500" cy="525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306" name="Google Shape;306;p75"/>
          <p:cNvSpPr/>
          <p:nvPr/>
        </p:nvSpPr>
        <p:spPr>
          <a:xfrm>
            <a:off x="0" y="5699915"/>
            <a:ext cx="10972800" cy="4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307" name="Shape 307"/>
        <p:cNvGrpSpPr/>
        <p:nvPr/>
      </p:nvGrpSpPr>
      <p:grpSpPr>
        <a:xfrm>
          <a:off x="0" y="0"/>
          <a:ext cx="0" cy="0"/>
          <a:chOff x="0" y="0"/>
          <a:chExt cx="0" cy="0"/>
        </a:xfrm>
      </p:grpSpPr>
      <p:sp>
        <p:nvSpPr>
          <p:cNvPr id="308" name="Google Shape;308;p76"/>
          <p:cNvSpPr/>
          <p:nvPr/>
        </p:nvSpPr>
        <p:spPr>
          <a:xfrm>
            <a:off x="6351" y="5602147"/>
            <a:ext cx="10972800" cy="57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9" name="Google Shape;309;p76"/>
          <p:cNvPicPr preferRelativeResize="0"/>
          <p:nvPr/>
        </p:nvPicPr>
        <p:blipFill rotWithShape="1">
          <a:blip r:embed="rId2">
            <a:alphaModFix/>
          </a:blip>
          <a:srcRect b="0" l="0" r="0" t="0"/>
          <a:stretch/>
        </p:blipFill>
        <p:spPr>
          <a:xfrm>
            <a:off x="0" y="0"/>
            <a:ext cx="10972798" cy="6172200"/>
          </a:xfrm>
          <a:prstGeom prst="rect">
            <a:avLst/>
          </a:prstGeom>
          <a:noFill/>
          <a:ln>
            <a:noFill/>
          </a:ln>
        </p:spPr>
      </p:pic>
      <p:cxnSp>
        <p:nvCxnSpPr>
          <p:cNvPr id="310" name="Google Shape;310;p76"/>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311" name="Google Shape;311;p76"/>
          <p:cNvSpPr txBox="1"/>
          <p:nvPr>
            <p:ph type="title"/>
          </p:nvPr>
        </p:nvSpPr>
        <p:spPr>
          <a:xfrm>
            <a:off x="441881" y="2381806"/>
            <a:ext cx="2700300" cy="1408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6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12" name="Shape 312"/>
        <p:cNvGrpSpPr/>
        <p:nvPr/>
      </p:nvGrpSpPr>
      <p:grpSpPr>
        <a:xfrm>
          <a:off x="0" y="0"/>
          <a:ext cx="0" cy="0"/>
          <a:chOff x="0" y="0"/>
          <a:chExt cx="0" cy="0"/>
        </a:xfrm>
      </p:grpSpPr>
      <p:sp>
        <p:nvSpPr>
          <p:cNvPr id="313" name="Google Shape;313;p77"/>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4" name="Google Shape;314;p77"/>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315" name="Shape 315"/>
        <p:cNvGrpSpPr/>
        <p:nvPr/>
      </p:nvGrpSpPr>
      <p:grpSpPr>
        <a:xfrm>
          <a:off x="0" y="0"/>
          <a:ext cx="0" cy="0"/>
          <a:chOff x="0" y="0"/>
          <a:chExt cx="0" cy="0"/>
        </a:xfrm>
      </p:grpSpPr>
      <p:sp>
        <p:nvSpPr>
          <p:cNvPr id="316" name="Google Shape;316;p78"/>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7" name="Google Shape;317;p78"/>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318" name="Google Shape;318;p78"/>
          <p:cNvSpPr txBox="1"/>
          <p:nvPr>
            <p:ph type="title"/>
          </p:nvPr>
        </p:nvSpPr>
        <p:spPr>
          <a:xfrm>
            <a:off x="498348" y="3814403"/>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9" name="Google Shape;319;p78"/>
          <p:cNvSpPr txBox="1"/>
          <p:nvPr>
            <p:ph idx="1" type="body"/>
          </p:nvPr>
        </p:nvSpPr>
        <p:spPr>
          <a:xfrm>
            <a:off x="498348" y="4479006"/>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20" name="Shape 320"/>
        <p:cNvGrpSpPr/>
        <p:nvPr/>
      </p:nvGrpSpPr>
      <p:grpSpPr>
        <a:xfrm>
          <a:off x="0" y="0"/>
          <a:ext cx="0" cy="0"/>
          <a:chOff x="0" y="0"/>
          <a:chExt cx="0" cy="0"/>
        </a:xfrm>
      </p:grpSpPr>
      <p:sp>
        <p:nvSpPr>
          <p:cNvPr id="321" name="Google Shape;321;p79"/>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322" name="Shape 322"/>
        <p:cNvGrpSpPr/>
        <p:nvPr/>
      </p:nvGrpSpPr>
      <p:grpSpPr>
        <a:xfrm>
          <a:off x="0" y="0"/>
          <a:ext cx="0" cy="0"/>
          <a:chOff x="0" y="0"/>
          <a:chExt cx="0" cy="0"/>
        </a:xfrm>
      </p:grpSpPr>
      <p:sp>
        <p:nvSpPr>
          <p:cNvPr id="323" name="Google Shape;323;p80"/>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4" name="Google Shape;324;p80"/>
          <p:cNvSpPr txBox="1"/>
          <p:nvPr>
            <p:ph type="title"/>
          </p:nvPr>
        </p:nvSpPr>
        <p:spPr>
          <a:xfrm>
            <a:off x="498348" y="5169473"/>
            <a:ext cx="9976200" cy="535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200">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325" name="Shape 325"/>
        <p:cNvGrpSpPr/>
        <p:nvPr/>
      </p:nvGrpSpPr>
      <p:grpSpPr>
        <a:xfrm>
          <a:off x="0" y="0"/>
          <a:ext cx="0" cy="0"/>
          <a:chOff x="0" y="0"/>
          <a:chExt cx="0" cy="0"/>
        </a:xfrm>
      </p:grpSpPr>
      <p:pic>
        <p:nvPicPr>
          <p:cNvPr id="326" name="Google Shape;326;p81"/>
          <p:cNvPicPr preferRelativeResize="0"/>
          <p:nvPr/>
        </p:nvPicPr>
        <p:blipFill rotWithShape="1">
          <a:blip r:embed="rId2">
            <a:alphaModFix/>
          </a:blip>
          <a:srcRect b="0" l="0" r="0" t="0"/>
          <a:stretch/>
        </p:blipFill>
        <p:spPr>
          <a:xfrm>
            <a:off x="0" y="0"/>
            <a:ext cx="10972798" cy="6172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Subtitle">
  <p:cSld name="1_Title and Subtitle">
    <p:bg>
      <p:bgPr>
        <a:solidFill>
          <a:schemeClr val="dk2"/>
        </a:solidFill>
      </p:bgPr>
    </p:bg>
    <p:spTree>
      <p:nvGrpSpPr>
        <p:cNvPr id="327" name="Shape 327"/>
        <p:cNvGrpSpPr/>
        <p:nvPr/>
      </p:nvGrpSpPr>
      <p:grpSpPr>
        <a:xfrm>
          <a:off x="0" y="0"/>
          <a:ext cx="0" cy="0"/>
          <a:chOff x="0" y="0"/>
          <a:chExt cx="0" cy="0"/>
        </a:xfrm>
      </p:grpSpPr>
      <p:sp>
        <p:nvSpPr>
          <p:cNvPr id="328" name="Google Shape;328;p82"/>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9" name="Google Shape;329;p82"/>
          <p:cNvSpPr txBox="1"/>
          <p:nvPr>
            <p:ph idx="1" type="body"/>
          </p:nvPr>
        </p:nvSpPr>
        <p:spPr>
          <a:xfrm>
            <a:off x="498348" y="1183335"/>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1">
  <p:cSld name="1_Title, Subtitle, and Content">
    <p:spTree>
      <p:nvGrpSpPr>
        <p:cNvPr id="330" name="Shape 330"/>
        <p:cNvGrpSpPr/>
        <p:nvPr/>
      </p:nvGrpSpPr>
      <p:grpSpPr>
        <a:xfrm>
          <a:off x="0" y="0"/>
          <a:ext cx="0" cy="0"/>
          <a:chOff x="0" y="0"/>
          <a:chExt cx="0" cy="0"/>
        </a:xfrm>
      </p:grpSpPr>
      <p:sp>
        <p:nvSpPr>
          <p:cNvPr id="331" name="Google Shape;331;p83"/>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2"/>
              </a:buClr>
              <a:buSzPts val="1400"/>
              <a:buFont typeface="Trebuchet MS"/>
              <a:buNone/>
              <a:defRPr>
                <a:solidFill>
                  <a:schemeClr val="dk2"/>
                </a:solidFill>
              </a:defRPr>
            </a:lvl1pPr>
            <a:lvl2pPr lvl="1" rtl="0" algn="ctr">
              <a:lnSpc>
                <a:spcPct val="90000"/>
              </a:lnSpc>
              <a:spcBef>
                <a:spcPts val="0"/>
              </a:spcBef>
              <a:spcAft>
                <a:spcPts val="0"/>
              </a:spcAft>
              <a:buClr>
                <a:srgbClr val="73B900"/>
              </a:buClr>
              <a:buSzPts val="1400"/>
              <a:buFont typeface="Arial"/>
              <a:buNone/>
              <a:defRPr/>
            </a:lvl2pPr>
            <a:lvl3pPr lvl="2" rtl="0" algn="ctr">
              <a:lnSpc>
                <a:spcPct val="90000"/>
              </a:lnSpc>
              <a:spcBef>
                <a:spcPts val="0"/>
              </a:spcBef>
              <a:spcAft>
                <a:spcPts val="0"/>
              </a:spcAft>
              <a:buClr>
                <a:srgbClr val="73B900"/>
              </a:buClr>
              <a:buSzPts val="1400"/>
              <a:buFont typeface="Arial"/>
              <a:buNone/>
              <a:defRPr/>
            </a:lvl3pPr>
            <a:lvl4pPr lvl="3" rtl="0" algn="ctr">
              <a:lnSpc>
                <a:spcPct val="90000"/>
              </a:lnSpc>
              <a:spcBef>
                <a:spcPts val="0"/>
              </a:spcBef>
              <a:spcAft>
                <a:spcPts val="0"/>
              </a:spcAft>
              <a:buClr>
                <a:srgbClr val="73B900"/>
              </a:buClr>
              <a:buSzPts val="1400"/>
              <a:buFont typeface="Arial"/>
              <a:buNone/>
              <a:defRPr/>
            </a:lvl4pPr>
            <a:lvl5pPr lvl="4" rtl="0" algn="ctr">
              <a:lnSpc>
                <a:spcPct val="90000"/>
              </a:lnSpc>
              <a:spcBef>
                <a:spcPts val="0"/>
              </a:spcBef>
              <a:spcAft>
                <a:spcPts val="0"/>
              </a:spcAft>
              <a:buClr>
                <a:srgbClr val="73B900"/>
              </a:buClr>
              <a:buSzPts val="1400"/>
              <a:buFont typeface="Arial"/>
              <a:buNone/>
              <a:defRPr/>
            </a:lvl5pPr>
            <a:lvl6pPr lvl="5" rtl="0" algn="l">
              <a:lnSpc>
                <a:spcPct val="100000"/>
              </a:lnSpc>
              <a:spcBef>
                <a:spcPts val="0"/>
              </a:spcBef>
              <a:spcAft>
                <a:spcPts val="0"/>
              </a:spcAft>
              <a:buClr>
                <a:srgbClr val="73B900"/>
              </a:buClr>
              <a:buSzPts val="1400"/>
              <a:buFont typeface="Arial"/>
              <a:buNone/>
              <a:defRPr/>
            </a:lvl6pPr>
            <a:lvl7pPr lvl="6" rtl="0" algn="l">
              <a:lnSpc>
                <a:spcPct val="100000"/>
              </a:lnSpc>
              <a:spcBef>
                <a:spcPts val="0"/>
              </a:spcBef>
              <a:spcAft>
                <a:spcPts val="0"/>
              </a:spcAft>
              <a:buClr>
                <a:srgbClr val="73B900"/>
              </a:buClr>
              <a:buSzPts val="1400"/>
              <a:buFont typeface="Arial"/>
              <a:buNone/>
              <a:defRPr/>
            </a:lvl7pPr>
            <a:lvl8pPr lvl="7" rtl="0" algn="l">
              <a:lnSpc>
                <a:spcPct val="100000"/>
              </a:lnSpc>
              <a:spcBef>
                <a:spcPts val="0"/>
              </a:spcBef>
              <a:spcAft>
                <a:spcPts val="0"/>
              </a:spcAft>
              <a:buClr>
                <a:srgbClr val="73B900"/>
              </a:buClr>
              <a:buSzPts val="1400"/>
              <a:buFont typeface="Arial"/>
              <a:buNone/>
              <a:defRPr/>
            </a:lvl8pPr>
            <a:lvl9pPr lvl="8" rtl="0" algn="l">
              <a:lnSpc>
                <a:spcPct val="100000"/>
              </a:lnSpc>
              <a:spcBef>
                <a:spcPts val="0"/>
              </a:spcBef>
              <a:spcAft>
                <a:spcPts val="0"/>
              </a:spcAft>
              <a:buClr>
                <a:srgbClr val="73B900"/>
              </a:buClr>
              <a:buSzPts val="1400"/>
              <a:buFont typeface="Arial"/>
              <a:buNone/>
              <a:defRPr/>
            </a:lvl9pPr>
          </a:lstStyle>
          <a:p/>
        </p:txBody>
      </p:sp>
      <p:sp>
        <p:nvSpPr>
          <p:cNvPr id="332" name="Google Shape;332;p83"/>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chemeClr val="dk2"/>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chemeClr val="dk2"/>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chemeClr val="dk2"/>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
        <p:nvSpPr>
          <p:cNvPr id="333" name="Google Shape;333;p83"/>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1">
  <p:cSld name="1_BULLET_ICON_Title, Subtitle, and Content">
    <p:spTree>
      <p:nvGrpSpPr>
        <p:cNvPr id="334" name="Shape 334"/>
        <p:cNvGrpSpPr/>
        <p:nvPr/>
      </p:nvGrpSpPr>
      <p:grpSpPr>
        <a:xfrm>
          <a:off x="0" y="0"/>
          <a:ext cx="0" cy="0"/>
          <a:chOff x="0" y="0"/>
          <a:chExt cx="0" cy="0"/>
        </a:xfrm>
      </p:grpSpPr>
      <p:sp>
        <p:nvSpPr>
          <p:cNvPr id="335" name="Google Shape;335;p8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2"/>
              </a:buClr>
              <a:buSzPts val="1400"/>
              <a:buFont typeface="Trebuchet MS"/>
              <a:buNone/>
              <a:defRPr>
                <a:solidFill>
                  <a:schemeClr val="dk2"/>
                </a:solidFill>
              </a:defRPr>
            </a:lvl1pPr>
            <a:lvl2pPr lvl="1" rtl="0" algn="ctr">
              <a:lnSpc>
                <a:spcPct val="90000"/>
              </a:lnSpc>
              <a:spcBef>
                <a:spcPts val="0"/>
              </a:spcBef>
              <a:spcAft>
                <a:spcPts val="0"/>
              </a:spcAft>
              <a:buClr>
                <a:srgbClr val="73B900"/>
              </a:buClr>
              <a:buSzPts val="1400"/>
              <a:buFont typeface="Arial"/>
              <a:buNone/>
              <a:defRPr/>
            </a:lvl2pPr>
            <a:lvl3pPr lvl="2" rtl="0" algn="ctr">
              <a:lnSpc>
                <a:spcPct val="90000"/>
              </a:lnSpc>
              <a:spcBef>
                <a:spcPts val="0"/>
              </a:spcBef>
              <a:spcAft>
                <a:spcPts val="0"/>
              </a:spcAft>
              <a:buClr>
                <a:srgbClr val="73B900"/>
              </a:buClr>
              <a:buSzPts val="1400"/>
              <a:buFont typeface="Arial"/>
              <a:buNone/>
              <a:defRPr/>
            </a:lvl3pPr>
            <a:lvl4pPr lvl="3" rtl="0" algn="ctr">
              <a:lnSpc>
                <a:spcPct val="90000"/>
              </a:lnSpc>
              <a:spcBef>
                <a:spcPts val="0"/>
              </a:spcBef>
              <a:spcAft>
                <a:spcPts val="0"/>
              </a:spcAft>
              <a:buClr>
                <a:srgbClr val="73B900"/>
              </a:buClr>
              <a:buSzPts val="1400"/>
              <a:buFont typeface="Arial"/>
              <a:buNone/>
              <a:defRPr/>
            </a:lvl4pPr>
            <a:lvl5pPr lvl="4" rtl="0" algn="ctr">
              <a:lnSpc>
                <a:spcPct val="90000"/>
              </a:lnSpc>
              <a:spcBef>
                <a:spcPts val="0"/>
              </a:spcBef>
              <a:spcAft>
                <a:spcPts val="0"/>
              </a:spcAft>
              <a:buClr>
                <a:srgbClr val="73B900"/>
              </a:buClr>
              <a:buSzPts val="1400"/>
              <a:buFont typeface="Arial"/>
              <a:buNone/>
              <a:defRPr/>
            </a:lvl5pPr>
            <a:lvl6pPr lvl="5" rtl="0" algn="l">
              <a:lnSpc>
                <a:spcPct val="100000"/>
              </a:lnSpc>
              <a:spcBef>
                <a:spcPts val="0"/>
              </a:spcBef>
              <a:spcAft>
                <a:spcPts val="0"/>
              </a:spcAft>
              <a:buClr>
                <a:srgbClr val="73B900"/>
              </a:buClr>
              <a:buSzPts val="1400"/>
              <a:buFont typeface="Arial"/>
              <a:buNone/>
              <a:defRPr/>
            </a:lvl6pPr>
            <a:lvl7pPr lvl="6" rtl="0" algn="l">
              <a:lnSpc>
                <a:spcPct val="100000"/>
              </a:lnSpc>
              <a:spcBef>
                <a:spcPts val="0"/>
              </a:spcBef>
              <a:spcAft>
                <a:spcPts val="0"/>
              </a:spcAft>
              <a:buClr>
                <a:srgbClr val="73B900"/>
              </a:buClr>
              <a:buSzPts val="1400"/>
              <a:buFont typeface="Arial"/>
              <a:buNone/>
              <a:defRPr/>
            </a:lvl7pPr>
            <a:lvl8pPr lvl="7" rtl="0" algn="l">
              <a:lnSpc>
                <a:spcPct val="100000"/>
              </a:lnSpc>
              <a:spcBef>
                <a:spcPts val="0"/>
              </a:spcBef>
              <a:spcAft>
                <a:spcPts val="0"/>
              </a:spcAft>
              <a:buClr>
                <a:srgbClr val="73B900"/>
              </a:buClr>
              <a:buSzPts val="1400"/>
              <a:buFont typeface="Arial"/>
              <a:buNone/>
              <a:defRPr/>
            </a:lvl8pPr>
            <a:lvl9pPr lvl="8" rtl="0" algn="l">
              <a:lnSpc>
                <a:spcPct val="100000"/>
              </a:lnSpc>
              <a:spcBef>
                <a:spcPts val="0"/>
              </a:spcBef>
              <a:spcAft>
                <a:spcPts val="0"/>
              </a:spcAft>
              <a:buClr>
                <a:srgbClr val="73B900"/>
              </a:buClr>
              <a:buSzPts val="1400"/>
              <a:buFont typeface="Arial"/>
              <a:buNone/>
              <a:defRPr/>
            </a:lvl9pPr>
          </a:lstStyle>
          <a:p/>
        </p:txBody>
      </p:sp>
      <p:sp>
        <p:nvSpPr>
          <p:cNvPr id="336" name="Google Shape;336;p84"/>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14325" lvl="0" marL="457200" rtl="0" algn="l">
              <a:lnSpc>
                <a:spcPct val="90000"/>
              </a:lnSpc>
              <a:spcBef>
                <a:spcPts val="900"/>
              </a:spcBef>
              <a:spcAft>
                <a:spcPts val="0"/>
              </a:spcAft>
              <a:buClr>
                <a:schemeClr val="dk1"/>
              </a:buClr>
              <a:buSzPts val="1350"/>
              <a:buFont typeface="Trebuchet MS"/>
              <a:buChar char="•"/>
              <a:defRPr sz="1800">
                <a:solidFill>
                  <a:schemeClr val="dk2"/>
                </a:solidFill>
              </a:defRPr>
            </a:lvl1pPr>
            <a:lvl2pPr indent="-304800" lvl="1" marL="914400" rtl="0" algn="l">
              <a:lnSpc>
                <a:spcPct val="90000"/>
              </a:lnSpc>
              <a:spcBef>
                <a:spcPts val="900"/>
              </a:spcBef>
              <a:spcAft>
                <a:spcPts val="0"/>
              </a:spcAft>
              <a:buClr>
                <a:schemeClr val="dk1"/>
              </a:buClr>
              <a:buSzPts val="1200"/>
              <a:buFont typeface="Trebuchet MS"/>
              <a:buChar char="•"/>
              <a:defRPr sz="1600">
                <a:solidFill>
                  <a:schemeClr val="dk2"/>
                </a:solidFill>
              </a:defRPr>
            </a:lvl2pPr>
            <a:lvl3pPr indent="-295275" lvl="2" marL="1371600" rtl="0" algn="l">
              <a:lnSpc>
                <a:spcPct val="90000"/>
              </a:lnSpc>
              <a:spcBef>
                <a:spcPts val="900"/>
              </a:spcBef>
              <a:spcAft>
                <a:spcPts val="0"/>
              </a:spcAft>
              <a:buClr>
                <a:schemeClr val="dk1"/>
              </a:buClr>
              <a:buSzPts val="1050"/>
              <a:buFont typeface="Trebuchet MS"/>
              <a:buChar char="•"/>
              <a:defRPr sz="1400">
                <a:solidFill>
                  <a:schemeClr val="dk2"/>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
        <p:nvSpPr>
          <p:cNvPr id="337" name="Google Shape;337;p84"/>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45" name="Shape 45"/>
        <p:cNvGrpSpPr/>
        <p:nvPr/>
      </p:nvGrpSpPr>
      <p:grpSpPr>
        <a:xfrm>
          <a:off x="0" y="0"/>
          <a:ext cx="0" cy="0"/>
          <a:chOff x="0" y="0"/>
          <a:chExt cx="0" cy="0"/>
        </a:xfrm>
      </p:grpSpPr>
      <p:sp>
        <p:nvSpPr>
          <p:cNvPr id="46" name="Google Shape;46;p9"/>
          <p:cNvSpPr txBox="1"/>
          <p:nvPr>
            <p:ph type="title"/>
          </p:nvPr>
        </p:nvSpPr>
        <p:spPr>
          <a:xfrm>
            <a:off x="519232" y="1798590"/>
            <a:ext cx="4204402" cy="6186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
          <p:cNvSpPr txBox="1"/>
          <p:nvPr>
            <p:ph idx="1" type="body"/>
          </p:nvPr>
        </p:nvSpPr>
        <p:spPr>
          <a:xfrm>
            <a:off x="519231" y="3071579"/>
            <a:ext cx="4192841" cy="25170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algn="l">
              <a:spcBef>
                <a:spcPts val="5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8" name="Google Shape;48;p9"/>
          <p:cNvSpPr txBox="1"/>
          <p:nvPr>
            <p:ph idx="2" type="body"/>
          </p:nvPr>
        </p:nvSpPr>
        <p:spPr>
          <a:xfrm>
            <a:off x="519232" y="2348397"/>
            <a:ext cx="4204402"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9" name="Google Shape;49;p9"/>
          <p:cNvSpPr/>
          <p:nvPr/>
        </p:nvSpPr>
        <p:spPr>
          <a:xfrm>
            <a:off x="0" y="5699915"/>
            <a:ext cx="10972800" cy="4722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50" name="Shape 50"/>
        <p:cNvGrpSpPr/>
        <p:nvPr/>
      </p:nvGrpSpPr>
      <p:grpSpPr>
        <a:xfrm>
          <a:off x="0" y="0"/>
          <a:ext cx="0" cy="0"/>
          <a:chOff x="0" y="0"/>
          <a:chExt cx="0" cy="0"/>
        </a:xfrm>
      </p:grpSpPr>
      <p:sp>
        <p:nvSpPr>
          <p:cNvPr id="51" name="Google Shape;51;p10"/>
          <p:cNvSpPr/>
          <p:nvPr/>
        </p:nvSpPr>
        <p:spPr>
          <a:xfrm>
            <a:off x="6351" y="5602147"/>
            <a:ext cx="10972799" cy="5700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a:alphaModFix/>
          </a:blip>
          <a:srcRect b="0" l="0" r="0" t="0"/>
          <a:stretch/>
        </p:blipFill>
        <p:spPr>
          <a:xfrm>
            <a:off x="0" y="0"/>
            <a:ext cx="10972799" cy="6172200"/>
          </a:xfrm>
          <a:prstGeom prst="rect">
            <a:avLst/>
          </a:prstGeom>
          <a:noFill/>
          <a:ln>
            <a:noFill/>
          </a:ln>
        </p:spPr>
      </p:pic>
      <p:cxnSp>
        <p:nvCxnSpPr>
          <p:cNvPr id="53" name="Google Shape;53;p10"/>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54" name="Google Shape;54;p10"/>
          <p:cNvSpPr txBox="1"/>
          <p:nvPr>
            <p:ph type="title"/>
          </p:nvPr>
        </p:nvSpPr>
        <p:spPr>
          <a:xfrm>
            <a:off x="441881" y="2381806"/>
            <a:ext cx="2700194" cy="140858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6.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theme" Target="../theme/theme3.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image" Target="../media/image10.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5.xml"/><Relationship Id="rId16" Type="http://schemas.openxmlformats.org/officeDocument/2006/relationships/slideLayout" Target="../slideLayouts/slideLayout46.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 Type="http://schemas.openxmlformats.org/officeDocument/2006/relationships/image" Target="../media/image151.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5" Type="http://schemas.openxmlformats.org/officeDocument/2006/relationships/slideLayout" Target="../slideLayouts/slideLayout50.xml"/><Relationship Id="rId6" Type="http://schemas.openxmlformats.org/officeDocument/2006/relationships/slideLayout" Target="../slideLayouts/slideLayout51.xml"/><Relationship Id="rId18" Type="http://schemas.openxmlformats.org/officeDocument/2006/relationships/theme" Target="../theme/theme4.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 Type="http://schemas.openxmlformats.org/officeDocument/2006/relationships/image" Target="../media/image29.png"/><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5" Type="http://schemas.openxmlformats.org/officeDocument/2006/relationships/slideLayout" Target="../slideLayouts/slideLayout66.xml"/><Relationship Id="rId19" Type="http://schemas.openxmlformats.org/officeDocument/2006/relationships/theme" Target="../theme/theme1.xml"/><Relationship Id="rId6" Type="http://schemas.openxmlformats.org/officeDocument/2006/relationships/slideLayout" Target="../slideLayouts/slideLayout67.xml"/><Relationship Id="rId18" Type="http://schemas.openxmlformats.org/officeDocument/2006/relationships/slideLayout" Target="../slideLayouts/slideLayout79.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 name="Shape 11"/>
        <p:cNvGrpSpPr/>
        <p:nvPr/>
      </p:nvGrpSpPr>
      <p:grpSpPr>
        <a:xfrm>
          <a:off x="0" y="0"/>
          <a:ext cx="0" cy="0"/>
          <a:chOff x="0" y="0"/>
          <a:chExt cx="0" cy="0"/>
        </a:xfrm>
      </p:grpSpPr>
      <p:pic>
        <p:nvPicPr>
          <p:cNvPr id="12" name="Google Shape;12;p1"/>
          <p:cNvPicPr preferRelativeResize="0"/>
          <p:nvPr/>
        </p:nvPicPr>
        <p:blipFill rotWithShape="1">
          <a:blip r:embed="rId1">
            <a:alphaModFix/>
          </a:blip>
          <a:srcRect b="0" l="0" r="0" t="0"/>
          <a:stretch/>
        </p:blipFill>
        <p:spPr>
          <a:xfrm>
            <a:off x="0" y="0"/>
            <a:ext cx="10980296" cy="6172200"/>
          </a:xfrm>
          <a:prstGeom prst="rect">
            <a:avLst/>
          </a:prstGeom>
          <a:noFill/>
          <a:ln>
            <a:noFill/>
          </a:ln>
        </p:spPr>
      </p:pic>
      <p:sp>
        <p:nvSpPr>
          <p:cNvPr id="13" name="Google Shape;13;p1"/>
          <p:cNvSpPr txBox="1"/>
          <p:nvPr>
            <p:ph type="title"/>
          </p:nvPr>
        </p:nvSpPr>
        <p:spPr>
          <a:xfrm>
            <a:off x="499743" y="729732"/>
            <a:ext cx="9973315" cy="590931"/>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rgbClr val="4C4C4C"/>
                </a:solidFill>
                <a:latin typeface="Trebuchet MS"/>
                <a:ea typeface="Trebuchet MS"/>
                <a:cs typeface="Trebuchet MS"/>
                <a:sym typeface="Trebuchet MS"/>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14" name="Google Shape;14;p1"/>
          <p:cNvSpPr txBox="1"/>
          <p:nvPr>
            <p:ph idx="1" type="body"/>
          </p:nvPr>
        </p:nvSpPr>
        <p:spPr>
          <a:xfrm>
            <a:off x="517402" y="2002368"/>
            <a:ext cx="9948931" cy="37342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rgbClr val="868686"/>
                </a:solidFill>
                <a:latin typeface="Trebuchet MS"/>
                <a:ea typeface="Trebuchet MS"/>
                <a:cs typeface="Trebuchet MS"/>
                <a:sym typeface="Trebuchet MS"/>
              </a:defRPr>
            </a:lvl3pPr>
            <a:lvl4pPr indent="-355600" lvl="3" marL="1828800" marR="0" rtl="0" algn="l">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15" name="Google Shape;15;p1"/>
          <p:cNvSpPr txBox="1"/>
          <p:nvPr/>
        </p:nvSpPr>
        <p:spPr>
          <a:xfrm>
            <a:off x="10148713" y="5960757"/>
            <a:ext cx="321027" cy="1384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700" cap="none">
                <a:solidFill>
                  <a:schemeClr val="lt1"/>
                </a:solidFill>
                <a:latin typeface="Trebuchet MS"/>
                <a:ea typeface="Trebuchet MS"/>
                <a:cs typeface="Trebuchet MS"/>
                <a:sym typeface="Trebuchet MS"/>
              </a:rPr>
              <a:t>‹#›</a:t>
            </a:fld>
            <a:r>
              <a:rPr lang="en-US" sz="900" cap="none">
                <a:solidFill>
                  <a:schemeClr val="lt1"/>
                </a:solidFill>
                <a:latin typeface="Century Gothic"/>
                <a:ea typeface="Century Gothic"/>
                <a:cs typeface="Century Gothic"/>
                <a:sym typeface="Century Gothic"/>
              </a:rPr>
              <a:t> </a:t>
            </a:r>
            <a:endParaRPr sz="900" cap="non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7" name="Shape 77"/>
        <p:cNvGrpSpPr/>
        <p:nvPr/>
      </p:nvGrpSpPr>
      <p:grpSpPr>
        <a:xfrm>
          <a:off x="0" y="0"/>
          <a:ext cx="0" cy="0"/>
          <a:chOff x="0" y="0"/>
          <a:chExt cx="0" cy="0"/>
        </a:xfrm>
      </p:grpSpPr>
      <p:pic>
        <p:nvPicPr>
          <p:cNvPr id="78" name="Google Shape;78;p18"/>
          <p:cNvPicPr preferRelativeResize="0"/>
          <p:nvPr/>
        </p:nvPicPr>
        <p:blipFill rotWithShape="1">
          <a:blip r:embed="rId1">
            <a:alphaModFix/>
          </a:blip>
          <a:srcRect b="0" l="0" r="0" t="0"/>
          <a:stretch/>
        </p:blipFill>
        <p:spPr>
          <a:xfrm>
            <a:off x="0" y="0"/>
            <a:ext cx="10980294" cy="6172199"/>
          </a:xfrm>
          <a:prstGeom prst="rect">
            <a:avLst/>
          </a:prstGeom>
          <a:noFill/>
          <a:ln>
            <a:noFill/>
          </a:ln>
        </p:spPr>
      </p:pic>
      <p:sp>
        <p:nvSpPr>
          <p:cNvPr id="79" name="Google Shape;79;p18"/>
          <p:cNvSpPr txBox="1"/>
          <p:nvPr>
            <p:ph type="title"/>
          </p:nvPr>
        </p:nvSpPr>
        <p:spPr>
          <a:xfrm>
            <a:off x="499743" y="729732"/>
            <a:ext cx="9973200" cy="5910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rgbClr val="000000"/>
              </a:buClr>
              <a:buSzPts val="1400"/>
              <a:buFont typeface="Arial"/>
              <a:buNone/>
              <a:defRPr b="0" i="0" sz="3600" u="none" cap="none" strike="noStrike">
                <a:solidFill>
                  <a:srgbClr val="4C4C4C"/>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9pPr>
          </a:lstStyle>
          <a:p/>
        </p:txBody>
      </p:sp>
      <p:sp>
        <p:nvSpPr>
          <p:cNvPr id="80" name="Google Shape;80;p18"/>
          <p:cNvSpPr txBox="1"/>
          <p:nvPr>
            <p:ph idx="1" type="body"/>
          </p:nvPr>
        </p:nvSpPr>
        <p:spPr>
          <a:xfrm>
            <a:off x="517402" y="2002368"/>
            <a:ext cx="9948900" cy="3734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rgbClr val="868686"/>
                </a:solidFill>
                <a:latin typeface="Trebuchet MS"/>
                <a:ea typeface="Trebuchet MS"/>
                <a:cs typeface="Trebuchet MS"/>
                <a:sym typeface="Trebuchet MS"/>
              </a:defRPr>
            </a:lvl3pPr>
            <a:lvl4pPr indent="-355600" lvl="3" marL="1828800" marR="0" rtl="0" algn="l">
              <a:lnSpc>
                <a:spcPct val="100000"/>
              </a:lnSpc>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81" name="Google Shape;81;p18"/>
          <p:cNvSpPr txBox="1"/>
          <p:nvPr/>
        </p:nvSpPr>
        <p:spPr>
          <a:xfrm>
            <a:off x="10148713" y="5960757"/>
            <a:ext cx="3210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Trebuchet MS"/>
                <a:ea typeface="Trebuchet MS"/>
                <a:cs typeface="Trebuchet MS"/>
                <a:sym typeface="Trebuchet MS"/>
              </a:rPr>
              <a:t>‹#›</a:t>
            </a:fld>
            <a:r>
              <a:rPr b="0" i="0" lang="en-US" sz="900" u="none" cap="none" strike="noStrike">
                <a:solidFill>
                  <a:schemeClr val="lt1"/>
                </a:solidFill>
                <a:latin typeface="Century Gothic"/>
                <a:ea typeface="Century Gothic"/>
                <a:cs typeface="Century Gothic"/>
                <a:sym typeface="Century Gothic"/>
              </a:rPr>
              <a:t> </a:t>
            </a:r>
            <a:endParaRPr b="0" i="0" sz="90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9" name="Shape 139"/>
        <p:cNvGrpSpPr/>
        <p:nvPr/>
      </p:nvGrpSpPr>
      <p:grpSpPr>
        <a:xfrm>
          <a:off x="0" y="0"/>
          <a:ext cx="0" cy="0"/>
          <a:chOff x="0" y="0"/>
          <a:chExt cx="0" cy="0"/>
        </a:xfrm>
      </p:grpSpPr>
      <p:pic>
        <p:nvPicPr>
          <p:cNvPr id="140" name="Google Shape;140;p34"/>
          <p:cNvPicPr preferRelativeResize="0"/>
          <p:nvPr/>
        </p:nvPicPr>
        <p:blipFill rotWithShape="1">
          <a:blip r:embed="rId1">
            <a:alphaModFix/>
          </a:blip>
          <a:srcRect b="0" l="0" r="0" t="0"/>
          <a:stretch/>
        </p:blipFill>
        <p:spPr>
          <a:xfrm>
            <a:off x="0" y="0"/>
            <a:ext cx="10980294" cy="6172199"/>
          </a:xfrm>
          <a:prstGeom prst="rect">
            <a:avLst/>
          </a:prstGeom>
          <a:noFill/>
          <a:ln>
            <a:noFill/>
          </a:ln>
        </p:spPr>
      </p:pic>
      <p:sp>
        <p:nvSpPr>
          <p:cNvPr id="141" name="Google Shape;141;p34"/>
          <p:cNvSpPr txBox="1"/>
          <p:nvPr>
            <p:ph type="title"/>
          </p:nvPr>
        </p:nvSpPr>
        <p:spPr>
          <a:xfrm>
            <a:off x="499743" y="729732"/>
            <a:ext cx="9973200" cy="5910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rgbClr val="000000"/>
              </a:buClr>
              <a:buSzPts val="1400"/>
              <a:buFont typeface="Arial"/>
              <a:buNone/>
              <a:defRPr b="0" i="0" sz="3600" u="none" cap="none" strike="noStrike">
                <a:solidFill>
                  <a:srgbClr val="4C4C4C"/>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9pPr>
          </a:lstStyle>
          <a:p/>
        </p:txBody>
      </p:sp>
      <p:sp>
        <p:nvSpPr>
          <p:cNvPr id="142" name="Google Shape;142;p34"/>
          <p:cNvSpPr txBox="1"/>
          <p:nvPr>
            <p:ph idx="1" type="body"/>
          </p:nvPr>
        </p:nvSpPr>
        <p:spPr>
          <a:xfrm>
            <a:off x="517402" y="2002368"/>
            <a:ext cx="9948900" cy="3734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rgbClr val="868686"/>
                </a:solidFill>
                <a:latin typeface="Trebuchet MS"/>
                <a:ea typeface="Trebuchet MS"/>
                <a:cs typeface="Trebuchet MS"/>
                <a:sym typeface="Trebuchet MS"/>
              </a:defRPr>
            </a:lvl3pPr>
            <a:lvl4pPr indent="-355600" lvl="3" marL="1828800" marR="0" rtl="0" algn="l">
              <a:lnSpc>
                <a:spcPct val="100000"/>
              </a:lnSpc>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143" name="Google Shape;143;p34"/>
          <p:cNvSpPr txBox="1"/>
          <p:nvPr/>
        </p:nvSpPr>
        <p:spPr>
          <a:xfrm>
            <a:off x="10148713" y="5960757"/>
            <a:ext cx="3210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Trebuchet MS"/>
                <a:ea typeface="Trebuchet MS"/>
                <a:cs typeface="Trebuchet MS"/>
                <a:sym typeface="Trebuchet MS"/>
              </a:rPr>
              <a:t>‹#›</a:t>
            </a:fld>
            <a:r>
              <a:rPr b="0" i="0" lang="en-US" sz="900" u="none" cap="none" strike="noStrike">
                <a:solidFill>
                  <a:schemeClr val="lt1"/>
                </a:solidFill>
                <a:latin typeface="Century Gothic"/>
                <a:ea typeface="Century Gothic"/>
                <a:cs typeface="Century Gothic"/>
                <a:sym typeface="Century Gothic"/>
              </a:rPr>
              <a:t> </a:t>
            </a:r>
            <a:endParaRPr b="0" i="0" sz="90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1" name="Shape 201"/>
        <p:cNvGrpSpPr/>
        <p:nvPr/>
      </p:nvGrpSpPr>
      <p:grpSpPr>
        <a:xfrm>
          <a:off x="0" y="0"/>
          <a:ext cx="0" cy="0"/>
          <a:chOff x="0" y="0"/>
          <a:chExt cx="0" cy="0"/>
        </a:xfrm>
      </p:grpSpPr>
      <p:pic>
        <p:nvPicPr>
          <p:cNvPr id="202" name="Google Shape;202;p50"/>
          <p:cNvPicPr preferRelativeResize="0"/>
          <p:nvPr/>
        </p:nvPicPr>
        <p:blipFill rotWithShape="1">
          <a:blip r:embed="rId1">
            <a:alphaModFix/>
          </a:blip>
          <a:srcRect b="0" l="0" r="0" t="0"/>
          <a:stretch/>
        </p:blipFill>
        <p:spPr>
          <a:xfrm>
            <a:off x="0" y="0"/>
            <a:ext cx="10980298" cy="6172200"/>
          </a:xfrm>
          <a:prstGeom prst="rect">
            <a:avLst/>
          </a:prstGeom>
          <a:noFill/>
          <a:ln>
            <a:noFill/>
          </a:ln>
        </p:spPr>
      </p:pic>
      <p:sp>
        <p:nvSpPr>
          <p:cNvPr id="203" name="Google Shape;203;p50"/>
          <p:cNvSpPr txBox="1"/>
          <p:nvPr>
            <p:ph type="title"/>
          </p:nvPr>
        </p:nvSpPr>
        <p:spPr>
          <a:xfrm>
            <a:off x="499743" y="729732"/>
            <a:ext cx="9973200" cy="5910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rgbClr val="4C4C4C"/>
                </a:solidFill>
                <a:latin typeface="Trebuchet MS"/>
                <a:ea typeface="Trebuchet MS"/>
                <a:cs typeface="Trebuchet MS"/>
                <a:sym typeface="Trebuchet MS"/>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204" name="Google Shape;204;p50"/>
          <p:cNvSpPr txBox="1"/>
          <p:nvPr>
            <p:ph idx="1" type="body"/>
          </p:nvPr>
        </p:nvSpPr>
        <p:spPr>
          <a:xfrm>
            <a:off x="517402" y="2002368"/>
            <a:ext cx="9948900" cy="3734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rgbClr val="868686"/>
                </a:solidFill>
                <a:latin typeface="Trebuchet MS"/>
                <a:ea typeface="Trebuchet MS"/>
                <a:cs typeface="Trebuchet MS"/>
                <a:sym typeface="Trebuchet MS"/>
              </a:defRPr>
            </a:lvl3pPr>
            <a:lvl4pPr indent="-355600" lvl="3" marL="1828800" marR="0" rtl="0" algn="l">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205" name="Google Shape;205;p50"/>
          <p:cNvSpPr txBox="1"/>
          <p:nvPr/>
        </p:nvSpPr>
        <p:spPr>
          <a:xfrm>
            <a:off x="10148713" y="5960757"/>
            <a:ext cx="321000" cy="13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700" cap="none">
                <a:solidFill>
                  <a:schemeClr val="lt1"/>
                </a:solidFill>
                <a:latin typeface="Trebuchet MS"/>
                <a:ea typeface="Trebuchet MS"/>
                <a:cs typeface="Trebuchet MS"/>
                <a:sym typeface="Trebuchet MS"/>
              </a:rPr>
              <a:t>‹#›</a:t>
            </a:fld>
            <a:r>
              <a:rPr lang="en-US" sz="900" cap="none">
                <a:solidFill>
                  <a:schemeClr val="lt1"/>
                </a:solidFill>
                <a:latin typeface="Century Gothic"/>
                <a:ea typeface="Century Gothic"/>
                <a:cs typeface="Century Gothic"/>
                <a:sym typeface="Century Gothic"/>
              </a:rPr>
              <a:t> </a:t>
            </a:r>
            <a:endParaRPr sz="900" cap="non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8" name="Shape 268"/>
        <p:cNvGrpSpPr/>
        <p:nvPr/>
      </p:nvGrpSpPr>
      <p:grpSpPr>
        <a:xfrm>
          <a:off x="0" y="0"/>
          <a:ext cx="0" cy="0"/>
          <a:chOff x="0" y="0"/>
          <a:chExt cx="0" cy="0"/>
        </a:xfrm>
      </p:grpSpPr>
      <p:pic>
        <p:nvPicPr>
          <p:cNvPr id="269" name="Google Shape;269;p67"/>
          <p:cNvPicPr preferRelativeResize="0"/>
          <p:nvPr/>
        </p:nvPicPr>
        <p:blipFill rotWithShape="1">
          <a:blip r:embed="rId1">
            <a:alphaModFix/>
          </a:blip>
          <a:srcRect b="0" l="0" r="0" t="0"/>
          <a:stretch/>
        </p:blipFill>
        <p:spPr>
          <a:xfrm>
            <a:off x="0" y="0"/>
            <a:ext cx="10980298" cy="6172200"/>
          </a:xfrm>
          <a:prstGeom prst="rect">
            <a:avLst/>
          </a:prstGeom>
          <a:noFill/>
          <a:ln>
            <a:noFill/>
          </a:ln>
        </p:spPr>
      </p:pic>
      <p:sp>
        <p:nvSpPr>
          <p:cNvPr id="270" name="Google Shape;270;p67"/>
          <p:cNvSpPr txBox="1"/>
          <p:nvPr>
            <p:ph type="title"/>
          </p:nvPr>
        </p:nvSpPr>
        <p:spPr>
          <a:xfrm>
            <a:off x="499743" y="729732"/>
            <a:ext cx="9973200" cy="5910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rgbClr val="4C4C4C"/>
                </a:solidFill>
                <a:latin typeface="Trebuchet MS"/>
                <a:ea typeface="Trebuchet MS"/>
                <a:cs typeface="Trebuchet MS"/>
                <a:sym typeface="Trebuchet MS"/>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271" name="Google Shape;271;p67"/>
          <p:cNvSpPr txBox="1"/>
          <p:nvPr>
            <p:ph idx="1" type="body"/>
          </p:nvPr>
        </p:nvSpPr>
        <p:spPr>
          <a:xfrm>
            <a:off x="517402" y="2002368"/>
            <a:ext cx="9948900" cy="3734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rgbClr val="868686"/>
                </a:solidFill>
                <a:latin typeface="Trebuchet MS"/>
                <a:ea typeface="Trebuchet MS"/>
                <a:cs typeface="Trebuchet MS"/>
                <a:sym typeface="Trebuchet MS"/>
              </a:defRPr>
            </a:lvl3pPr>
            <a:lvl4pPr indent="-355600" lvl="3" marL="1828800" marR="0" rtl="0" algn="l">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272" name="Google Shape;272;p67"/>
          <p:cNvSpPr txBox="1"/>
          <p:nvPr/>
        </p:nvSpPr>
        <p:spPr>
          <a:xfrm>
            <a:off x="10148713" y="5960757"/>
            <a:ext cx="321000" cy="13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700" cap="none">
                <a:solidFill>
                  <a:schemeClr val="lt1"/>
                </a:solidFill>
                <a:latin typeface="Trebuchet MS"/>
                <a:ea typeface="Trebuchet MS"/>
                <a:cs typeface="Trebuchet MS"/>
                <a:sym typeface="Trebuchet MS"/>
              </a:rPr>
              <a:t>‹#›</a:t>
            </a:fld>
            <a:r>
              <a:rPr lang="en-US" sz="900" cap="none">
                <a:solidFill>
                  <a:schemeClr val="lt1"/>
                </a:solidFill>
                <a:latin typeface="Century Gothic"/>
                <a:ea typeface="Century Gothic"/>
                <a:cs typeface="Century Gothic"/>
                <a:sym typeface="Century Gothic"/>
              </a:rPr>
              <a:t> </a:t>
            </a:r>
            <a:endParaRPr sz="900" cap="non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46.png"/><Relationship Id="rId6"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60.png"/><Relationship Id="rId6" Type="http://schemas.openxmlformats.org/officeDocument/2006/relationships/image" Target="../media/image58.png"/><Relationship Id="rId7" Type="http://schemas.openxmlformats.org/officeDocument/2006/relationships/image" Target="../media/image56.png"/><Relationship Id="rId8" Type="http://schemas.openxmlformats.org/officeDocument/2006/relationships/image" Target="../media/image53.png"/></Relationships>
</file>

<file path=ppt/slides/_rels/slide22.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6.png"/><Relationship Id="rId1" Type="http://schemas.openxmlformats.org/officeDocument/2006/relationships/slideLayout" Target="../slideLayouts/slideLayout78.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58.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image" Target="../media/image52.png"/><Relationship Id="rId8"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7.png"/><Relationship Id="rId4" Type="http://schemas.openxmlformats.org/officeDocument/2006/relationships/image" Target="../media/image1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crail.incubator.apache.org/blog/2018/08/sql-p1.html" TargetMode="External"/><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4.png"/><Relationship Id="rId4" Type="http://schemas.openxmlformats.org/officeDocument/2006/relationships/image" Target="../media/image71.png"/><Relationship Id="rId9"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65.png"/><Relationship Id="rId7" Type="http://schemas.openxmlformats.org/officeDocument/2006/relationships/image" Target="../media/image69.png"/><Relationship Id="rId8"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71.png"/><Relationship Id="rId5" Type="http://schemas.openxmlformats.org/officeDocument/2006/relationships/image" Target="../media/image67.png"/><Relationship Id="rId6" Type="http://schemas.openxmlformats.org/officeDocument/2006/relationships/image" Target="../media/image65.png"/><Relationship Id="rId7" Type="http://schemas.openxmlformats.org/officeDocument/2006/relationships/image" Target="../media/image69.png"/><Relationship Id="rId8"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2.png"/><Relationship Id="rId4" Type="http://schemas.openxmlformats.org/officeDocument/2006/relationships/image" Target="../media/image69.png"/><Relationship Id="rId5" Type="http://schemas.openxmlformats.org/officeDocument/2006/relationships/image" Target="../media/image67.png"/><Relationship Id="rId6"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 Id="rId3" Type="http://schemas.openxmlformats.org/officeDocument/2006/relationships/hyperlink" Target="https://blog.dask.org/2019/06/27/single-gpu-cupy-benchmarks" TargetMode="Externa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9.xml"/><Relationship Id="rId3"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 Id="rId3"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6.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4.png"/><Relationship Id="rId4" Type="http://schemas.openxmlformats.org/officeDocument/2006/relationships/image" Target="../media/image78.png"/><Relationship Id="rId5" Type="http://schemas.openxmlformats.org/officeDocument/2006/relationships/image" Target="../media/image10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7.xml"/><Relationship Id="rId3" Type="http://schemas.openxmlformats.org/officeDocument/2006/relationships/image" Target="../media/image80.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8.xml"/><Relationship Id="rId3" Type="http://schemas.openxmlformats.org/officeDocument/2006/relationships/image" Target="../media/image80.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9.xml"/><Relationship Id="rId3" Type="http://schemas.openxmlformats.org/officeDocument/2006/relationships/image" Target="../media/image85.pn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0.xml"/><Relationship Id="rId3" Type="http://schemas.openxmlformats.org/officeDocument/2006/relationships/image" Target="../media/image9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1.xml"/><Relationship Id="rId3" Type="http://schemas.openxmlformats.org/officeDocument/2006/relationships/image" Target="../media/image89.png"/><Relationship Id="rId4" Type="http://schemas.openxmlformats.org/officeDocument/2006/relationships/image" Target="../media/image88.png"/><Relationship Id="rId5" Type="http://schemas.openxmlformats.org/officeDocument/2006/relationships/image" Target="../media/image93.png"/><Relationship Id="rId6" Type="http://schemas.openxmlformats.org/officeDocument/2006/relationships/image" Target="../media/image9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4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4.png"/><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5.xml"/><Relationship Id="rId3" Type="http://schemas.openxmlformats.org/officeDocument/2006/relationships/image" Target="../media/image10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github.com/rapidsai/cusignal/tree/branch-0.13/notebook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7.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5.xml"/><Relationship Id="rId3" Type="http://schemas.openxmlformats.org/officeDocument/2006/relationships/image" Target="../media/image10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0.png"/><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11" Type="http://schemas.openxmlformats.org/officeDocument/2006/relationships/image" Target="../media/image108.png"/><Relationship Id="rId10" Type="http://schemas.openxmlformats.org/officeDocument/2006/relationships/image" Target="../media/image119.png"/><Relationship Id="rId1" Type="http://schemas.openxmlformats.org/officeDocument/2006/relationships/slideLayout" Target="../slideLayouts/slideLayout64.xml"/><Relationship Id="rId2" Type="http://schemas.openxmlformats.org/officeDocument/2006/relationships/notesSlide" Target="../notesSlides/notesSlide77.xml"/><Relationship Id="rId3" Type="http://schemas.openxmlformats.org/officeDocument/2006/relationships/image" Target="../media/image109.png"/><Relationship Id="rId4" Type="http://schemas.openxmlformats.org/officeDocument/2006/relationships/image" Target="../media/image121.png"/><Relationship Id="rId9" Type="http://schemas.openxmlformats.org/officeDocument/2006/relationships/image" Target="../media/image115.png"/><Relationship Id="rId5" Type="http://schemas.openxmlformats.org/officeDocument/2006/relationships/image" Target="../media/image112.png"/><Relationship Id="rId6" Type="http://schemas.openxmlformats.org/officeDocument/2006/relationships/image" Target="../media/image122.png"/><Relationship Id="rId7" Type="http://schemas.openxmlformats.org/officeDocument/2006/relationships/image" Target="../media/image114.png"/><Relationship Id="rId8" Type="http://schemas.openxmlformats.org/officeDocument/2006/relationships/image" Target="../media/image10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8.xml"/><Relationship Id="rId3" Type="http://schemas.openxmlformats.org/officeDocument/2006/relationships/image" Target="../media/image113.png"/><Relationship Id="rId4" Type="http://schemas.openxmlformats.org/officeDocument/2006/relationships/image" Target="../media/image1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9.xml"/><Relationship Id="rId3" Type="http://schemas.openxmlformats.org/officeDocument/2006/relationships/image" Target="../media/image110.png"/><Relationship Id="rId4" Type="http://schemas.openxmlformats.org/officeDocument/2006/relationships/hyperlink" Target="https://towardsdatascience.com/python-pandas-at-extreme-performance-912912b1047c" TargetMode="External"/><Relationship Id="rId5"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39.png"/><Relationship Id="rId5" Type="http://schemas.openxmlformats.org/officeDocument/2006/relationships/image" Target="../media/image44.png"/></Relationships>
</file>

<file path=ppt/slides/_rels/slide80.xml.rels><?xml version="1.0" encoding="UTF-8" standalone="yes"?><Relationships xmlns="http://schemas.openxmlformats.org/package/2006/relationships"><Relationship Id="rId10" Type="http://schemas.openxmlformats.org/officeDocument/2006/relationships/image" Target="../media/image128.png"/><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18.png"/><Relationship Id="rId4" Type="http://schemas.openxmlformats.org/officeDocument/2006/relationships/image" Target="../media/image120.png"/><Relationship Id="rId9" Type="http://schemas.openxmlformats.org/officeDocument/2006/relationships/image" Target="../media/image127.png"/><Relationship Id="rId5" Type="http://schemas.openxmlformats.org/officeDocument/2006/relationships/image" Target="../media/image117.png"/><Relationship Id="rId6" Type="http://schemas.openxmlformats.org/officeDocument/2006/relationships/image" Target="../media/image123.png"/><Relationship Id="rId7" Type="http://schemas.openxmlformats.org/officeDocument/2006/relationships/image" Target="../media/image125.png"/><Relationship Id="rId8" Type="http://schemas.openxmlformats.org/officeDocument/2006/relationships/image" Target="../media/image126.png"/></Relationships>
</file>

<file path=ppt/slides/_rels/slide81.xml.rels><?xml version="1.0" encoding="UTF-8" standalone="yes"?><Relationships xmlns="http://schemas.openxmlformats.org/package/2006/relationships"><Relationship Id="rId11" Type="http://schemas.openxmlformats.org/officeDocument/2006/relationships/hyperlink" Target="https://join.slack.com/t/rapids-goai/shared_invite/enQtMjE0Njg5NDQ1MDQxLTViZWFiYTY5MDA4NWY3OWViODg0YWM1MGQ1NzgzNTQwOWI1YjE3NGFlOTVhYjQzYWQ4YjI4NzljYzhiOGZmMGM" TargetMode="External"/><Relationship Id="rId10" Type="http://schemas.openxmlformats.org/officeDocument/2006/relationships/hyperlink" Target="https://github.com/rapidsai/notebooks-extended#intermediate-notebooks" TargetMode="External"/><Relationship Id="rId13" Type="http://schemas.openxmlformats.org/officeDocument/2006/relationships/hyperlink" Target="https://twitter.com/rapidsai" TargetMode="External"/><Relationship Id="rId12" Type="http://schemas.openxmlformats.org/officeDocument/2006/relationships/hyperlink" Target="https://github.com/rapidsai/rapidsai-staging/issues/RAPIDSai@googlegroups.com" TargetMode="External"/><Relationship Id="rId1" Type="http://schemas.openxmlformats.org/officeDocument/2006/relationships/slideLayout" Target="../slideLayouts/slideLayout64.xml"/><Relationship Id="rId2" Type="http://schemas.openxmlformats.org/officeDocument/2006/relationships/notesSlide" Target="../notesSlides/notesSlide81.xml"/><Relationship Id="rId3" Type="http://schemas.openxmlformats.org/officeDocument/2006/relationships/hyperlink" Target="https://rapids.ai/start.html" TargetMode="External"/><Relationship Id="rId4" Type="http://schemas.openxmlformats.org/officeDocument/2006/relationships/hyperlink" Target="https://colab.research.google.com/drive/1XTKHiIcvyL5nuldx0HSL_dUa8yopzy_Y#forceEdit=true&amp;offline=true&amp;sandboxMode=true" TargetMode="External"/><Relationship Id="rId9" Type="http://schemas.openxmlformats.org/officeDocument/2006/relationships/hyperlink" Target="https://github.com/rapidsai/notebooks-extended#getting-started-notebooks" TargetMode="External"/><Relationship Id="rId14" Type="http://schemas.openxmlformats.org/officeDocument/2006/relationships/hyperlink" Target="https://stackoverflow.com/tags/rapids" TargetMode="External"/><Relationship Id="rId5" Type="http://schemas.openxmlformats.org/officeDocument/2006/relationships/hyperlink" Target="https://colab.research.google.com/drive/1XTKHiIcvyL5nuldx0HSL_dUa8yopzy_Y#forceEdit=true&amp;offline=true&amp;sandboxMode=true" TargetMode="External"/><Relationship Id="rId6" Type="http://schemas.openxmlformats.org/officeDocument/2006/relationships/hyperlink" Target="https://www.youtube.com/channel/UCsoi4wfweA3I5FsPgyQnnqw?view_as=subscriber" TargetMode="External"/><Relationship Id="rId7" Type="http://schemas.openxmlformats.org/officeDocument/2006/relationships/hyperlink" Target="https://medium.com/rapids-ai" TargetMode="External"/><Relationship Id="rId8" Type="http://schemas.openxmlformats.org/officeDocument/2006/relationships/hyperlink" Target="https://github.com/rapidsai"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2.xml"/><Relationship Id="rId3" Type="http://schemas.openxmlformats.org/officeDocument/2006/relationships/image" Target="../media/image1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3.xml"/><Relationship Id="rId3" Type="http://schemas.openxmlformats.org/officeDocument/2006/relationships/image" Target="../media/image1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4.xml"/><Relationship Id="rId3" Type="http://schemas.openxmlformats.org/officeDocument/2006/relationships/image" Target="../media/image1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5.xml"/><Relationship Id="rId3" Type="http://schemas.openxmlformats.org/officeDocument/2006/relationships/image" Target="../media/image133.png"/><Relationship Id="rId4" Type="http://schemas.openxmlformats.org/officeDocument/2006/relationships/image" Target="../media/image130.png"/><Relationship Id="rId5" Type="http://schemas.openxmlformats.org/officeDocument/2006/relationships/hyperlink" Target="https://github.com/rapidsai" TargetMode="External"/><Relationship Id="rId6" Type="http://schemas.openxmlformats.org/officeDocument/2006/relationships/hyperlink" Target="https://medium.com/rapids-ai"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6.xml"/><Relationship Id="rId3" Type="http://schemas.openxmlformats.org/officeDocument/2006/relationships/image" Target="../media/image136.png"/><Relationship Id="rId4" Type="http://schemas.openxmlformats.org/officeDocument/2006/relationships/image" Target="../media/image1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7.xml"/><Relationship Id="rId3" Type="http://schemas.openxmlformats.org/officeDocument/2006/relationships/image" Target="../media/image1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8.xml"/><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5.png"/><Relationship Id="rId6" Type="http://schemas.openxmlformats.org/officeDocument/2006/relationships/image" Target="../media/image139.png"/><Relationship Id="rId7" Type="http://schemas.openxmlformats.org/officeDocument/2006/relationships/image" Target="../media/image1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4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0.xml"/><Relationship Id="rId3" Type="http://schemas.openxmlformats.org/officeDocument/2006/relationships/image" Target="../media/image14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49.png"/></Relationships>
</file>

<file path=ppt/slides/_rels/slide92.xml.rels><?xml version="1.0" encoding="UTF-8" standalone="yes"?><Relationships xmlns="http://schemas.openxmlformats.org/package/2006/relationships"><Relationship Id="rId11" Type="http://schemas.openxmlformats.org/officeDocument/2006/relationships/hyperlink" Target="https://rapids.ai/documentation.html" TargetMode="External"/><Relationship Id="rId10" Type="http://schemas.openxmlformats.org/officeDocument/2006/relationships/hyperlink" Target="https://anaconda.org/rapidsai/" TargetMode="External"/><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ngc.nvidia.com/registry/nvidia-rapidsai-rapidsai" TargetMode="External"/><Relationship Id="rId4" Type="http://schemas.openxmlformats.org/officeDocument/2006/relationships/hyperlink" Target="https://hub.docker.com/r/rapidsai/rapidsai/" TargetMode="External"/><Relationship Id="rId9" Type="http://schemas.openxmlformats.org/officeDocument/2006/relationships/hyperlink" Target="https://github.com/rapidsai" TargetMode="External"/><Relationship Id="rId5" Type="http://schemas.openxmlformats.org/officeDocument/2006/relationships/image" Target="../media/image148.png"/><Relationship Id="rId6" Type="http://schemas.openxmlformats.org/officeDocument/2006/relationships/image" Target="../media/image141.png"/><Relationship Id="rId7" Type="http://schemas.openxmlformats.org/officeDocument/2006/relationships/image" Target="../media/image140.png"/><Relationship Id="rId8" Type="http://schemas.openxmlformats.org/officeDocument/2006/relationships/image" Target="../media/image1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4.png"/><Relationship Id="rId6" Type="http://schemas.openxmlformats.org/officeDocument/2006/relationships/image" Target="../media/image1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85"/>
          <p:cNvSpPr txBox="1"/>
          <p:nvPr>
            <p:ph idx="1" type="subTitle"/>
          </p:nvPr>
        </p:nvSpPr>
        <p:spPr>
          <a:xfrm>
            <a:off x="723337" y="5036368"/>
            <a:ext cx="9526126" cy="646331"/>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2000"/>
              <a:buFont typeface="Trebuchet MS"/>
              <a:buNone/>
            </a:pPr>
            <a:r>
              <a:rPr lang="en-US"/>
              <a:t>Joshua Patterson – </a:t>
            </a:r>
            <a:r>
              <a:rPr lang="en-US"/>
              <a:t>Director, RAPIDS Engineering</a:t>
            </a:r>
            <a:endParaRPr/>
          </a:p>
          <a:p>
            <a:pPr indent="0" lvl="0" marL="0" rtl="0" algn="r">
              <a:lnSpc>
                <a:spcPct val="90000"/>
              </a:lnSpc>
              <a:spcBef>
                <a:spcPts val="0"/>
              </a:spcBef>
              <a:spcAft>
                <a:spcPts val="0"/>
              </a:spcAft>
              <a:buSzPts val="2000"/>
              <a:buFont typeface="Trebuchet MS"/>
              <a:buNone/>
            </a:pPr>
            <a:r>
              <a:t/>
            </a:r>
            <a:endParaRPr/>
          </a:p>
        </p:txBody>
      </p:sp>
      <p:sp>
        <p:nvSpPr>
          <p:cNvPr id="344" name="Google Shape;344;p85"/>
          <p:cNvSpPr txBox="1"/>
          <p:nvPr>
            <p:ph type="title"/>
          </p:nvPr>
        </p:nvSpPr>
        <p:spPr>
          <a:xfrm>
            <a:off x="1160921" y="1829811"/>
            <a:ext cx="8650958" cy="98285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lang="en-US"/>
              <a:t>The Platform Inside and Out</a:t>
            </a:r>
            <a:endParaRPr/>
          </a:p>
          <a:p>
            <a:pPr indent="0" lvl="0" marL="0" rtl="0" algn="ctr">
              <a:lnSpc>
                <a:spcPct val="90000"/>
              </a:lnSpc>
              <a:spcBef>
                <a:spcPts val="0"/>
              </a:spcBef>
              <a:spcAft>
                <a:spcPts val="0"/>
              </a:spcAft>
              <a:buNone/>
            </a:pPr>
            <a:r>
              <a:rPr lang="en-US"/>
              <a:t>Release 0.13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4"/>
          <p:cNvSpPr txBox="1"/>
          <p:nvPr>
            <p:ph type="title"/>
          </p:nvPr>
        </p:nvSpPr>
        <p:spPr>
          <a:xfrm>
            <a:off x="499948" y="522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Speed, Ease of Use, and Iteration</a:t>
            </a:r>
            <a:endParaRPr/>
          </a:p>
        </p:txBody>
      </p:sp>
      <p:sp>
        <p:nvSpPr>
          <p:cNvPr id="608" name="Google Shape;608;p94"/>
          <p:cNvSpPr txBox="1"/>
          <p:nvPr/>
        </p:nvSpPr>
        <p:spPr>
          <a:xfrm>
            <a:off x="499950" y="1113427"/>
            <a:ext cx="9976200" cy="3993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000">
                <a:solidFill>
                  <a:schemeClr val="lt2"/>
                </a:solidFill>
                <a:latin typeface="Trebuchet MS"/>
                <a:ea typeface="Trebuchet MS"/>
                <a:cs typeface="Trebuchet MS"/>
                <a:sym typeface="Trebuchet MS"/>
              </a:rPr>
              <a:t>The Way to Win at Data Science</a:t>
            </a:r>
            <a:endParaRPr sz="2000"/>
          </a:p>
        </p:txBody>
      </p:sp>
      <p:pic>
        <p:nvPicPr>
          <p:cNvPr id="609" name="Google Shape;609;p94"/>
          <p:cNvPicPr preferRelativeResize="0"/>
          <p:nvPr/>
        </p:nvPicPr>
        <p:blipFill rotWithShape="1">
          <a:blip r:embed="rId3">
            <a:alphaModFix/>
          </a:blip>
          <a:srcRect b="0" l="0" r="0" t="0"/>
          <a:stretch/>
        </p:blipFill>
        <p:spPr>
          <a:xfrm>
            <a:off x="338600" y="1708799"/>
            <a:ext cx="2604162" cy="3599101"/>
          </a:xfrm>
          <a:prstGeom prst="rect">
            <a:avLst/>
          </a:prstGeom>
          <a:noFill/>
          <a:ln>
            <a:noFill/>
          </a:ln>
          <a:effectLst>
            <a:outerShdw blurRad="57150" rotWithShape="0" algn="bl" dir="5400000" dist="19050">
              <a:srgbClr val="000000">
                <a:alpha val="50000"/>
              </a:srgbClr>
            </a:outerShdw>
          </a:effectLst>
        </p:spPr>
      </p:pic>
      <p:pic>
        <p:nvPicPr>
          <p:cNvPr id="610" name="Google Shape;610;p94"/>
          <p:cNvPicPr preferRelativeResize="0"/>
          <p:nvPr/>
        </p:nvPicPr>
        <p:blipFill rotWithShape="1">
          <a:blip r:embed="rId4">
            <a:alphaModFix/>
          </a:blip>
          <a:srcRect b="0" l="0" r="0" t="0"/>
          <a:stretch/>
        </p:blipFill>
        <p:spPr>
          <a:xfrm>
            <a:off x="3438637" y="1708800"/>
            <a:ext cx="3338775" cy="3764300"/>
          </a:xfrm>
          <a:prstGeom prst="rect">
            <a:avLst/>
          </a:prstGeom>
          <a:noFill/>
          <a:ln>
            <a:noFill/>
          </a:ln>
          <a:effectLst>
            <a:outerShdw blurRad="57150" rotWithShape="0" algn="bl" dir="5400000" dist="19050">
              <a:srgbClr val="000000">
                <a:alpha val="50000"/>
              </a:srgbClr>
            </a:outerShdw>
          </a:effectLst>
        </p:spPr>
      </p:pic>
      <p:pic>
        <p:nvPicPr>
          <p:cNvPr id="611" name="Google Shape;611;p94"/>
          <p:cNvPicPr preferRelativeResize="0"/>
          <p:nvPr/>
        </p:nvPicPr>
        <p:blipFill rotWithShape="1">
          <a:blip r:embed="rId5">
            <a:alphaModFix/>
          </a:blip>
          <a:srcRect b="0" l="0" r="0" t="0"/>
          <a:stretch/>
        </p:blipFill>
        <p:spPr>
          <a:xfrm>
            <a:off x="8426052" y="5244535"/>
            <a:ext cx="1360525" cy="525475"/>
          </a:xfrm>
          <a:prstGeom prst="rect">
            <a:avLst/>
          </a:prstGeom>
          <a:noFill/>
          <a:ln>
            <a:noFill/>
          </a:ln>
        </p:spPr>
      </p:pic>
      <p:pic>
        <p:nvPicPr>
          <p:cNvPr id="612" name="Google Shape;612;p94"/>
          <p:cNvPicPr preferRelativeResize="0"/>
          <p:nvPr/>
        </p:nvPicPr>
        <p:blipFill rotWithShape="1">
          <a:blip r:embed="rId6">
            <a:alphaModFix/>
          </a:blip>
          <a:srcRect b="0" l="0" r="0" t="0"/>
          <a:stretch/>
        </p:blipFill>
        <p:spPr>
          <a:xfrm>
            <a:off x="7372186" y="1708796"/>
            <a:ext cx="3377040" cy="333223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95"/>
          <p:cNvSpPr txBox="1"/>
          <p:nvPr>
            <p:ph type="title"/>
          </p:nvPr>
        </p:nvSpPr>
        <p:spPr>
          <a:xfrm>
            <a:off x="1864071" y="2399131"/>
            <a:ext cx="7244700" cy="137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RAPIDS 0.13 Release Summary</a:t>
            </a:r>
            <a:endParaRPr>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96"/>
          <p:cNvSpPr txBox="1"/>
          <p:nvPr>
            <p:ph idx="1" type="body"/>
          </p:nvPr>
        </p:nvSpPr>
        <p:spPr>
          <a:xfrm>
            <a:off x="516750" y="1378175"/>
            <a:ext cx="9948600" cy="4065600"/>
          </a:xfrm>
          <a:prstGeom prst="rect">
            <a:avLst/>
          </a:prstGeom>
        </p:spPr>
        <p:txBody>
          <a:bodyPr anchorCtr="0" anchor="t" bIns="45700" lIns="91425" spcFirstLastPara="1" rIns="91425" wrap="square" tIns="45700">
            <a:noAutofit/>
          </a:bodyPr>
          <a:lstStyle/>
          <a:p>
            <a:pPr indent="-330200" lvl="0" marL="457200" rtl="0" algn="l">
              <a:lnSpc>
                <a:spcPct val="100000"/>
              </a:lnSpc>
              <a:spcBef>
                <a:spcPts val="0"/>
              </a:spcBef>
              <a:spcAft>
                <a:spcPts val="0"/>
              </a:spcAft>
              <a:buClr>
                <a:srgbClr val="24292E"/>
              </a:buClr>
              <a:buSzPts val="1600"/>
              <a:buFont typeface="Arial"/>
              <a:buChar char="●"/>
            </a:pPr>
            <a:r>
              <a:rPr b="1" lang="en-US" sz="1600">
                <a:solidFill>
                  <a:srgbClr val="24292E"/>
                </a:solidFill>
              </a:rPr>
              <a:t>cuDF</a:t>
            </a:r>
            <a:r>
              <a:rPr lang="en-US" sz="1600">
                <a:solidFill>
                  <a:srgbClr val="24292E"/>
                </a:solidFill>
              </a:rPr>
              <a:t> Dataframes library </a:t>
            </a:r>
            <a:r>
              <a:rPr lang="en-US" sz="1600">
                <a:solidFill>
                  <a:srgbClr val="24292E"/>
                </a:solidFill>
              </a:rPr>
              <a:t>python code base now ported to use the libcudf++ API, a</a:t>
            </a:r>
            <a:r>
              <a:rPr lang="en-US" sz="1600">
                <a:solidFill>
                  <a:srgbClr val="24292E"/>
                </a:solidFill>
              </a:rPr>
              <a:t>dds expanded groupby aggregations, join methods, concatenate optimizations, distributed multi column sorting and multi column hash repartitioning</a:t>
            </a:r>
            <a:endParaRPr sz="1600">
              <a:solidFill>
                <a:srgbClr val="24292E"/>
              </a:solidFill>
            </a:endParaRPr>
          </a:p>
          <a:p>
            <a:pPr indent="-330200" lvl="0" marL="457200" rtl="0" algn="l">
              <a:lnSpc>
                <a:spcPct val="100000"/>
              </a:lnSpc>
              <a:spcBef>
                <a:spcPts val="1000"/>
              </a:spcBef>
              <a:spcAft>
                <a:spcPts val="0"/>
              </a:spcAft>
              <a:buClr>
                <a:srgbClr val="24292E"/>
              </a:buClr>
              <a:buSzPts val="1600"/>
              <a:buFont typeface="Arial"/>
              <a:buChar char="●"/>
            </a:pPr>
            <a:r>
              <a:rPr b="1" lang="en-US" sz="1600">
                <a:solidFill>
                  <a:srgbClr val="24292E"/>
                </a:solidFill>
              </a:rPr>
              <a:t>cuML </a:t>
            </a:r>
            <a:r>
              <a:rPr lang="en-US" sz="1600">
                <a:solidFill>
                  <a:srgbClr val="24292E"/>
                </a:solidFill>
              </a:rPr>
              <a:t>machine learning library adds new Dask API to XGBoost 1.0, new configurable types for estimators, and multi-node, multi-GPU support for linear models (PCA, tSVD, OLS, Ridge)</a:t>
            </a:r>
            <a:endParaRPr sz="1600">
              <a:solidFill>
                <a:srgbClr val="24292E"/>
              </a:solidFill>
            </a:endParaRPr>
          </a:p>
          <a:p>
            <a:pPr indent="-330200" lvl="0" marL="457200" rtl="0" algn="l">
              <a:lnSpc>
                <a:spcPct val="100000"/>
              </a:lnSpc>
              <a:spcBef>
                <a:spcPts val="1000"/>
              </a:spcBef>
              <a:spcAft>
                <a:spcPts val="0"/>
              </a:spcAft>
              <a:buClr>
                <a:srgbClr val="24292E"/>
              </a:buClr>
              <a:buSzPts val="1600"/>
              <a:buFont typeface="Arial"/>
              <a:buChar char="●"/>
            </a:pPr>
            <a:r>
              <a:rPr b="1" lang="en-US" sz="1600">
                <a:solidFill>
                  <a:srgbClr val="24292E"/>
                </a:solidFill>
              </a:rPr>
              <a:t>cuGraph</a:t>
            </a:r>
            <a:r>
              <a:rPr lang="en-US" sz="1600">
                <a:solidFill>
                  <a:srgbClr val="24292E"/>
                </a:solidFill>
              </a:rPr>
              <a:t> graph analytics library adds betweenness centrality, K-Truss community detection, and code refactoring</a:t>
            </a:r>
            <a:endParaRPr sz="1600">
              <a:solidFill>
                <a:srgbClr val="24292E"/>
              </a:solidFill>
            </a:endParaRPr>
          </a:p>
          <a:p>
            <a:pPr indent="-330200" lvl="0" marL="457200" rtl="0" algn="l">
              <a:lnSpc>
                <a:spcPct val="100000"/>
              </a:lnSpc>
              <a:spcBef>
                <a:spcPts val="1000"/>
              </a:spcBef>
              <a:spcAft>
                <a:spcPts val="0"/>
              </a:spcAft>
              <a:buClr>
                <a:srgbClr val="24292E"/>
              </a:buClr>
              <a:buSzPts val="1600"/>
              <a:buFont typeface="Arial"/>
              <a:buChar char="●"/>
            </a:pPr>
            <a:r>
              <a:rPr b="1" lang="en-US" sz="1600">
                <a:solidFill>
                  <a:srgbClr val="24292E"/>
                </a:solidFill>
              </a:rPr>
              <a:t>UCX-Py</a:t>
            </a:r>
            <a:r>
              <a:rPr lang="en-US" sz="1600">
                <a:solidFill>
                  <a:srgbClr val="24292E"/>
                </a:solidFill>
              </a:rPr>
              <a:t> focused on resolving Multi-Node Multi-GPU InfiniBand tests</a:t>
            </a:r>
            <a:endParaRPr sz="1600">
              <a:solidFill>
                <a:srgbClr val="24292E"/>
              </a:solidFill>
            </a:endParaRPr>
          </a:p>
          <a:p>
            <a:pPr indent="-330200" lvl="0" marL="457200" rtl="0" algn="l">
              <a:lnSpc>
                <a:spcPct val="100000"/>
              </a:lnSpc>
              <a:spcBef>
                <a:spcPts val="1000"/>
              </a:spcBef>
              <a:spcAft>
                <a:spcPts val="0"/>
              </a:spcAft>
              <a:buClr>
                <a:srgbClr val="24292E"/>
              </a:buClr>
              <a:buSzPts val="1600"/>
              <a:buFont typeface="Arial"/>
              <a:buChar char="●"/>
            </a:pPr>
            <a:r>
              <a:rPr b="1" lang="en-US" sz="1600">
                <a:solidFill>
                  <a:srgbClr val="24292E"/>
                </a:solidFill>
              </a:rPr>
              <a:t>BlazingSQL </a:t>
            </a:r>
            <a:r>
              <a:rPr lang="en-US" sz="1600">
                <a:solidFill>
                  <a:srgbClr val="24292E"/>
                </a:solidFill>
              </a:rPr>
              <a:t>adds ROUND(), CASE with Strings, and for distributed queries AVG() support</a:t>
            </a:r>
            <a:endParaRPr sz="1600">
              <a:solidFill>
                <a:srgbClr val="24292E"/>
              </a:solidFill>
            </a:endParaRPr>
          </a:p>
          <a:p>
            <a:pPr indent="-330200" lvl="0" marL="457200" rtl="0" algn="l">
              <a:lnSpc>
                <a:spcPct val="100000"/>
              </a:lnSpc>
              <a:spcBef>
                <a:spcPts val="1000"/>
              </a:spcBef>
              <a:spcAft>
                <a:spcPts val="0"/>
              </a:spcAft>
              <a:buClr>
                <a:srgbClr val="24292E"/>
              </a:buClr>
              <a:buSzPts val="1600"/>
              <a:buFont typeface="Arial"/>
              <a:buChar char="●"/>
            </a:pPr>
            <a:r>
              <a:rPr b="1" lang="en-US" sz="1600">
                <a:solidFill>
                  <a:srgbClr val="24292E"/>
                </a:solidFill>
              </a:rPr>
              <a:t>cuSignal</a:t>
            </a:r>
            <a:r>
              <a:rPr lang="en-US" sz="1600">
                <a:solidFill>
                  <a:srgbClr val="24292E"/>
                </a:solidFill>
              </a:rPr>
              <a:t> adds conda install support, polyphase resampler, and new acoustics module</a:t>
            </a:r>
            <a:endParaRPr sz="1600">
              <a:solidFill>
                <a:srgbClr val="24292E"/>
              </a:solidFill>
            </a:endParaRPr>
          </a:p>
          <a:p>
            <a:pPr indent="-330200" lvl="0" marL="457200" rtl="0" algn="l">
              <a:lnSpc>
                <a:spcPct val="100000"/>
              </a:lnSpc>
              <a:spcBef>
                <a:spcPts val="1000"/>
              </a:spcBef>
              <a:spcAft>
                <a:spcPts val="1000"/>
              </a:spcAft>
              <a:buClr>
                <a:srgbClr val="24292E"/>
              </a:buClr>
              <a:buSzPts val="1600"/>
              <a:buFont typeface="Arial"/>
              <a:buChar char="●"/>
            </a:pPr>
            <a:r>
              <a:rPr b="1" lang="en-US" sz="1600">
                <a:solidFill>
                  <a:srgbClr val="24292E"/>
                </a:solidFill>
                <a:highlight>
                  <a:srgbClr val="FFFFFF"/>
                </a:highlight>
              </a:rPr>
              <a:t>cuSpatial</a:t>
            </a:r>
            <a:r>
              <a:rPr lang="en-US" sz="1600">
                <a:solidFill>
                  <a:srgbClr val="24292E"/>
                </a:solidFill>
                <a:highlight>
                  <a:srgbClr val="FFFFFF"/>
                </a:highlight>
              </a:rPr>
              <a:t> adds batched cubic spline interpolation for trajectories and major documentation improvements</a:t>
            </a:r>
            <a:endParaRPr sz="1600">
              <a:solidFill>
                <a:srgbClr val="24292E"/>
              </a:solidFill>
              <a:highlight>
                <a:srgbClr val="FFFFFF"/>
              </a:highlight>
            </a:endParaRPr>
          </a:p>
        </p:txBody>
      </p:sp>
      <p:sp>
        <p:nvSpPr>
          <p:cNvPr id="625" name="Google Shape;625;p96"/>
          <p:cNvSpPr txBox="1"/>
          <p:nvPr>
            <p:ph type="title"/>
          </p:nvPr>
        </p:nvSpPr>
        <p:spPr>
          <a:xfrm>
            <a:off x="499948" y="522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What’s New in Release 0.13?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97"/>
          <p:cNvSpPr txBox="1"/>
          <p:nvPr>
            <p:ph type="title"/>
          </p:nvPr>
        </p:nvSpPr>
        <p:spPr>
          <a:xfrm>
            <a:off x="1864071" y="2399131"/>
            <a:ext cx="7244700" cy="137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RAPIDS Core</a:t>
            </a:r>
            <a:endParaRPr>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98"/>
          <p:cNvSpPr/>
          <p:nvPr/>
        </p:nvSpPr>
        <p:spPr>
          <a:xfrm>
            <a:off x="664029" y="3330971"/>
            <a:ext cx="1767900" cy="457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Pandas</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638" name="Google Shape;638;p98"/>
          <p:cNvCxnSpPr/>
          <p:nvPr/>
        </p:nvCxnSpPr>
        <p:spPr>
          <a:xfrm rot="-5400000">
            <a:off x="7264311"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639" name="Google Shape;639;p98"/>
          <p:cNvSpPr/>
          <p:nvPr/>
        </p:nvSpPr>
        <p:spPr>
          <a:xfrm>
            <a:off x="664029" y="4301564"/>
            <a:ext cx="9633600" cy="4572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CPU Memory</a:t>
            </a:r>
            <a:endParaRPr/>
          </a:p>
        </p:txBody>
      </p:sp>
      <p:sp>
        <p:nvSpPr>
          <p:cNvPr id="640" name="Google Shape;640;p98"/>
          <p:cNvSpPr/>
          <p:nvPr/>
        </p:nvSpPr>
        <p:spPr>
          <a:xfrm>
            <a:off x="664029"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641" name="Google Shape;641;p98"/>
          <p:cNvSpPr/>
          <p:nvPr/>
        </p:nvSpPr>
        <p:spPr>
          <a:xfrm>
            <a:off x="7462906"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642" name="Google Shape;642;p98"/>
          <p:cNvSpPr/>
          <p:nvPr/>
        </p:nvSpPr>
        <p:spPr>
          <a:xfrm>
            <a:off x="4063468"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643" name="Google Shape;643;p98"/>
          <p:cNvCxnSpPr>
            <a:endCxn id="642"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644" name="Google Shape;644;p98"/>
          <p:cNvCxnSpPr>
            <a:endCxn id="641"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645" name="Google Shape;645;p98"/>
          <p:cNvSpPr/>
          <p:nvPr/>
        </p:nvSpPr>
        <p:spPr>
          <a:xfrm>
            <a:off x="2630404" y="3330971"/>
            <a:ext cx="1767900" cy="457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Scikit-Learn</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646" name="Google Shape;646;p98"/>
          <p:cNvSpPr/>
          <p:nvPr/>
        </p:nvSpPr>
        <p:spPr>
          <a:xfrm>
            <a:off x="4596778" y="3330971"/>
            <a:ext cx="1767900" cy="457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NetworkX</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647" name="Google Shape;647;p98"/>
          <p:cNvSpPr/>
          <p:nvPr/>
        </p:nvSpPr>
        <p:spPr>
          <a:xfrm>
            <a:off x="6563152" y="3330971"/>
            <a:ext cx="1767900" cy="457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648" name="Google Shape;648;p98"/>
          <p:cNvSpPr/>
          <p:nvPr/>
        </p:nvSpPr>
        <p:spPr>
          <a:xfrm>
            <a:off x="8529527" y="3330971"/>
            <a:ext cx="1767900" cy="457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Matplotlib/Plotly</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649" name="Google Shape;649;p98"/>
          <p:cNvCxnSpPr/>
          <p:nvPr/>
        </p:nvCxnSpPr>
        <p:spPr>
          <a:xfrm rot="-5400000">
            <a:off x="9233460"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650" name="Google Shape;650;p98"/>
          <p:cNvCxnSpPr/>
          <p:nvPr/>
        </p:nvCxnSpPr>
        <p:spPr>
          <a:xfrm rot="-5400000">
            <a:off x="5297937"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651" name="Google Shape;651;p98"/>
          <p:cNvCxnSpPr/>
          <p:nvPr/>
        </p:nvCxnSpPr>
        <p:spPr>
          <a:xfrm rot="-5400000">
            <a:off x="3331563"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652" name="Google Shape;652;p98"/>
          <p:cNvCxnSpPr/>
          <p:nvPr/>
        </p:nvCxnSpPr>
        <p:spPr>
          <a:xfrm rot="-5400000">
            <a:off x="1365188"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653" name="Google Shape;653;p98"/>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Open Source Data Science Ecosystem</a:t>
            </a:r>
            <a:endParaRPr/>
          </a:p>
        </p:txBody>
      </p:sp>
      <p:sp>
        <p:nvSpPr>
          <p:cNvPr id="654" name="Google Shape;654;p98"/>
          <p:cNvSpPr txBox="1"/>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Familiar Python APIs</a:t>
            </a:r>
            <a:endParaRPr/>
          </a:p>
        </p:txBody>
      </p:sp>
      <p:sp>
        <p:nvSpPr>
          <p:cNvPr id="655" name="Google Shape;655;p98"/>
          <p:cNvSpPr/>
          <p:nvPr/>
        </p:nvSpPr>
        <p:spPr>
          <a:xfrm>
            <a:off x="654628" y="2865700"/>
            <a:ext cx="3743700" cy="279000"/>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cxnSp>
        <p:nvCxnSpPr>
          <p:cNvPr id="656" name="Google Shape;656;p98"/>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99"/>
          <p:cNvSpPr/>
          <p:nvPr/>
        </p:nvSpPr>
        <p:spPr>
          <a:xfrm>
            <a:off x="664029"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663" name="Google Shape;663;p99"/>
          <p:cNvCxnSpPr/>
          <p:nvPr/>
        </p:nvCxnSpPr>
        <p:spPr>
          <a:xfrm rot="-5400000">
            <a:off x="7264281" y="4039866"/>
            <a:ext cx="365760" cy="0"/>
          </a:xfrm>
          <a:prstGeom prst="straightConnector1">
            <a:avLst/>
          </a:prstGeom>
          <a:noFill/>
          <a:ln cap="flat" cmpd="sng" w="12700">
            <a:solidFill>
              <a:srgbClr val="595959"/>
            </a:solidFill>
            <a:prstDash val="solid"/>
            <a:round/>
            <a:headEnd len="med" w="med" type="triangle"/>
            <a:tailEnd len="med" w="med" type="triangle"/>
          </a:ln>
        </p:spPr>
      </p:cxnSp>
      <p:sp>
        <p:nvSpPr>
          <p:cNvPr id="664" name="Google Shape;664;p99"/>
          <p:cNvSpPr/>
          <p:nvPr/>
        </p:nvSpPr>
        <p:spPr>
          <a:xfrm>
            <a:off x="664029" y="4301564"/>
            <a:ext cx="9633517" cy="457201"/>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665" name="Google Shape;665;p99"/>
          <p:cNvSpPr/>
          <p:nvPr/>
        </p:nvSpPr>
        <p:spPr>
          <a:xfrm>
            <a:off x="664029"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666" name="Google Shape;666;p99"/>
          <p:cNvSpPr/>
          <p:nvPr/>
        </p:nvSpPr>
        <p:spPr>
          <a:xfrm>
            <a:off x="7462906"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667" name="Google Shape;667;p99"/>
          <p:cNvSpPr/>
          <p:nvPr/>
        </p:nvSpPr>
        <p:spPr>
          <a:xfrm>
            <a:off x="4063468"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668" name="Google Shape;668;p99"/>
          <p:cNvCxnSpPr>
            <a:endCxn id="667"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669" name="Google Shape;669;p99"/>
          <p:cNvCxnSpPr>
            <a:endCxn id="666"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670" name="Google Shape;670;p99"/>
          <p:cNvSpPr/>
          <p:nvPr/>
        </p:nvSpPr>
        <p:spPr>
          <a:xfrm>
            <a:off x="2630404"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671" name="Google Shape;671;p99"/>
          <p:cNvSpPr/>
          <p:nvPr/>
        </p:nvSpPr>
        <p:spPr>
          <a:xfrm>
            <a:off x="4596778"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672" name="Google Shape;672;p99"/>
          <p:cNvSpPr/>
          <p:nvPr/>
        </p:nvSpPr>
        <p:spPr>
          <a:xfrm>
            <a:off x="6563152"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673" name="Google Shape;673;p99"/>
          <p:cNvSpPr/>
          <p:nvPr/>
        </p:nvSpPr>
        <p:spPr>
          <a:xfrm>
            <a:off x="8529527"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 &lt;&gt; </a:t>
            </a:r>
            <a:r>
              <a:rPr lang="en-US" sz="1200">
                <a:solidFill>
                  <a:schemeClr val="lt1"/>
                </a:solidFill>
                <a:latin typeface="Trebuchet MS"/>
                <a:ea typeface="Trebuchet MS"/>
                <a:cs typeface="Trebuchet MS"/>
                <a:sym typeface="Trebuchet MS"/>
              </a:rPr>
              <a:t>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674" name="Google Shape;674;p99"/>
          <p:cNvCxnSpPr/>
          <p:nvPr/>
        </p:nvCxnSpPr>
        <p:spPr>
          <a:xfrm rot="-5400000">
            <a:off x="9233430"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675" name="Google Shape;675;p99"/>
          <p:cNvCxnSpPr/>
          <p:nvPr/>
        </p:nvCxnSpPr>
        <p:spPr>
          <a:xfrm rot="-5400000">
            <a:off x="5297907"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676" name="Google Shape;676;p99"/>
          <p:cNvCxnSpPr/>
          <p:nvPr/>
        </p:nvCxnSpPr>
        <p:spPr>
          <a:xfrm rot="-5400000">
            <a:off x="3331533"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677" name="Google Shape;677;p99"/>
          <p:cNvCxnSpPr/>
          <p:nvPr/>
        </p:nvCxnSpPr>
        <p:spPr>
          <a:xfrm rot="-5400000">
            <a:off x="1365158" y="4039866"/>
            <a:ext cx="365760" cy="0"/>
          </a:xfrm>
          <a:prstGeom prst="straightConnector1">
            <a:avLst/>
          </a:prstGeom>
          <a:noFill/>
          <a:ln cap="flat" cmpd="sng" w="12700">
            <a:solidFill>
              <a:srgbClr val="595959"/>
            </a:solidFill>
            <a:prstDash val="solid"/>
            <a:round/>
            <a:headEnd len="med" w="med" type="triangle"/>
            <a:tailEnd len="med" w="med" type="triangle"/>
          </a:ln>
        </p:spPr>
      </p:cxnSp>
      <p:pic>
        <p:nvPicPr>
          <p:cNvPr id="678" name="Google Shape;678;p99"/>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679" name="Google Shape;679;p9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680" name="Google Shape;680;p99"/>
          <p:cNvSpPr txBox="1"/>
          <p:nvPr/>
        </p:nvSpPr>
        <p:spPr>
          <a:xfrm>
            <a:off x="498348" y="1183333"/>
            <a:ext cx="9976103" cy="525462"/>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End-to-End Accelerated GPU Data Science</a:t>
            </a:r>
            <a:endParaRPr/>
          </a:p>
        </p:txBody>
      </p:sp>
      <p:sp>
        <p:nvSpPr>
          <p:cNvPr id="681" name="Google Shape;681;p99"/>
          <p:cNvSpPr/>
          <p:nvPr/>
        </p:nvSpPr>
        <p:spPr>
          <a:xfrm>
            <a:off x="654635" y="2865695"/>
            <a:ext cx="5700900" cy="279000"/>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cxnSp>
        <p:nvCxnSpPr>
          <p:cNvPr id="682" name="Google Shape;682;p99"/>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100"/>
          <p:cNvSpPr txBox="1"/>
          <p:nvPr>
            <p:ph type="title"/>
          </p:nvPr>
        </p:nvSpPr>
        <p:spPr>
          <a:xfrm>
            <a:off x="1864071" y="2399131"/>
            <a:ext cx="7244700" cy="137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Dask</a:t>
            </a:r>
            <a:endParaRPr>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01"/>
          <p:cNvSpPr/>
          <p:nvPr/>
        </p:nvSpPr>
        <p:spPr>
          <a:xfrm>
            <a:off x="664029"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695" name="Google Shape;695;p101"/>
          <p:cNvCxnSpPr/>
          <p:nvPr/>
        </p:nvCxnSpPr>
        <p:spPr>
          <a:xfrm rot="-5400000">
            <a:off x="7264311"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696" name="Google Shape;696;p101"/>
          <p:cNvSpPr/>
          <p:nvPr/>
        </p:nvSpPr>
        <p:spPr>
          <a:xfrm>
            <a:off x="664029" y="4301564"/>
            <a:ext cx="9633600" cy="457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697" name="Google Shape;697;p101"/>
          <p:cNvSpPr/>
          <p:nvPr/>
        </p:nvSpPr>
        <p:spPr>
          <a:xfrm>
            <a:off x="664029"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698" name="Google Shape;698;p101"/>
          <p:cNvSpPr/>
          <p:nvPr/>
        </p:nvSpPr>
        <p:spPr>
          <a:xfrm>
            <a:off x="7462906"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699" name="Google Shape;699;p101"/>
          <p:cNvSpPr/>
          <p:nvPr/>
        </p:nvSpPr>
        <p:spPr>
          <a:xfrm>
            <a:off x="4063468"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700" name="Google Shape;700;p101"/>
          <p:cNvCxnSpPr>
            <a:endCxn id="699"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701" name="Google Shape;701;p101"/>
          <p:cNvCxnSpPr>
            <a:endCxn id="698"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702" name="Google Shape;702;p101"/>
          <p:cNvSpPr/>
          <p:nvPr/>
        </p:nvSpPr>
        <p:spPr>
          <a:xfrm>
            <a:off x="2630404"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703" name="Google Shape;703;p101"/>
          <p:cNvSpPr/>
          <p:nvPr/>
        </p:nvSpPr>
        <p:spPr>
          <a:xfrm>
            <a:off x="4596778"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704" name="Google Shape;704;p101"/>
          <p:cNvSpPr/>
          <p:nvPr/>
        </p:nvSpPr>
        <p:spPr>
          <a:xfrm>
            <a:off x="6563152"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705" name="Google Shape;705;p101"/>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 &lt;&gt; </a:t>
            </a:r>
            <a:r>
              <a:rPr lang="en-US" sz="1200">
                <a:solidFill>
                  <a:schemeClr val="lt1"/>
                </a:solidFill>
                <a:latin typeface="Trebuchet MS"/>
                <a:ea typeface="Trebuchet MS"/>
                <a:cs typeface="Trebuchet MS"/>
                <a:sym typeface="Trebuchet MS"/>
              </a:rPr>
              <a:t>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706" name="Google Shape;706;p101"/>
          <p:cNvCxnSpPr/>
          <p:nvPr/>
        </p:nvCxnSpPr>
        <p:spPr>
          <a:xfrm rot="-5400000">
            <a:off x="9233460"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707" name="Google Shape;707;p101"/>
          <p:cNvCxnSpPr/>
          <p:nvPr/>
        </p:nvCxnSpPr>
        <p:spPr>
          <a:xfrm rot="-5400000">
            <a:off x="5297937"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708" name="Google Shape;708;p101"/>
          <p:cNvCxnSpPr/>
          <p:nvPr/>
        </p:nvCxnSpPr>
        <p:spPr>
          <a:xfrm rot="-5400000">
            <a:off x="3331563"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709" name="Google Shape;709;p101"/>
          <p:cNvCxnSpPr/>
          <p:nvPr/>
        </p:nvCxnSpPr>
        <p:spPr>
          <a:xfrm rot="-5400000">
            <a:off x="1365188" y="4039896"/>
            <a:ext cx="365700" cy="0"/>
          </a:xfrm>
          <a:prstGeom prst="straightConnector1">
            <a:avLst/>
          </a:prstGeom>
          <a:noFill/>
          <a:ln cap="flat" cmpd="sng" w="12700">
            <a:solidFill>
              <a:srgbClr val="595959"/>
            </a:solidFill>
            <a:prstDash val="solid"/>
            <a:round/>
            <a:headEnd len="med" w="med" type="triangle"/>
            <a:tailEnd len="med" w="med" type="triangle"/>
          </a:ln>
        </p:spPr>
      </p:cxnSp>
      <p:pic>
        <p:nvPicPr>
          <p:cNvPr id="710" name="Google Shape;710;p101"/>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711" name="Google Shape;711;p101"/>
          <p:cNvSpPr txBox="1"/>
          <p:nvPr>
            <p:ph type="title"/>
          </p:nvPr>
        </p:nvSpPr>
        <p:spPr>
          <a:xfrm>
            <a:off x="498348" y="677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712" name="Google Shape;712;p101"/>
          <p:cNvSpPr txBox="1"/>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000">
                <a:solidFill>
                  <a:schemeClr val="lt2"/>
                </a:solidFill>
                <a:latin typeface="Trebuchet MS"/>
                <a:ea typeface="Trebuchet MS"/>
                <a:cs typeface="Trebuchet MS"/>
                <a:sym typeface="Trebuchet MS"/>
              </a:rPr>
              <a:t>Scaling RAPIDS with Dask</a:t>
            </a:r>
            <a:endParaRPr sz="2000"/>
          </a:p>
        </p:txBody>
      </p:sp>
      <p:sp>
        <p:nvSpPr>
          <p:cNvPr id="713" name="Google Shape;713;p101"/>
          <p:cNvSpPr/>
          <p:nvPr/>
        </p:nvSpPr>
        <p:spPr>
          <a:xfrm>
            <a:off x="654635" y="2865695"/>
            <a:ext cx="5700900" cy="279000"/>
          </a:xfrm>
          <a:prstGeom prst="rect">
            <a:avLst/>
          </a:prstGeom>
          <a:solidFill>
            <a:srgbClr val="EB8935"/>
          </a:solid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cxnSp>
        <p:nvCxnSpPr>
          <p:cNvPr id="714" name="Google Shape;714;p101"/>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02"/>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Why Dask?</a:t>
            </a:r>
            <a:endParaRPr/>
          </a:p>
        </p:txBody>
      </p:sp>
      <p:pic>
        <p:nvPicPr>
          <p:cNvPr id="721" name="Google Shape;721;p102"/>
          <p:cNvPicPr preferRelativeResize="0"/>
          <p:nvPr/>
        </p:nvPicPr>
        <p:blipFill rotWithShape="1">
          <a:blip r:embed="rId3">
            <a:alphaModFix/>
          </a:blip>
          <a:srcRect b="0" l="0" r="0" t="0"/>
          <a:stretch/>
        </p:blipFill>
        <p:spPr>
          <a:xfrm>
            <a:off x="4320074" y="2678430"/>
            <a:ext cx="2163807" cy="2163807"/>
          </a:xfrm>
          <a:prstGeom prst="rect">
            <a:avLst/>
          </a:prstGeom>
          <a:noFill/>
          <a:ln>
            <a:noFill/>
          </a:ln>
        </p:spPr>
      </p:pic>
      <p:grpSp>
        <p:nvGrpSpPr>
          <p:cNvPr id="722" name="Google Shape;722;p102"/>
          <p:cNvGrpSpPr/>
          <p:nvPr/>
        </p:nvGrpSpPr>
        <p:grpSpPr>
          <a:xfrm>
            <a:off x="2865105" y="1421580"/>
            <a:ext cx="5242680" cy="1489004"/>
            <a:chOff x="341376" y="802826"/>
            <a:chExt cx="4777800" cy="2284800"/>
          </a:xfrm>
        </p:grpSpPr>
        <p:sp>
          <p:nvSpPr>
            <p:cNvPr id="723" name="Google Shape;723;p102"/>
            <p:cNvSpPr/>
            <p:nvPr/>
          </p:nvSpPr>
          <p:spPr>
            <a:xfrm>
              <a:off x="341376" y="1328426"/>
              <a:ext cx="4777800" cy="1759200"/>
            </a:xfrm>
            <a:prstGeom prst="rect">
              <a:avLst/>
            </a:prstGeom>
            <a:no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Easy Migration: </a:t>
              </a:r>
              <a:r>
                <a:rPr b="0" i="0" lang="en-US" sz="1600" u="none" cap="none" strike="noStrike">
                  <a:solidFill>
                    <a:srgbClr val="000000"/>
                  </a:solidFill>
                  <a:latin typeface="Trebuchet MS"/>
                  <a:ea typeface="Trebuchet MS"/>
                  <a:cs typeface="Trebuchet MS"/>
                  <a:sym typeface="Trebuchet MS"/>
                </a:rPr>
                <a:t>Built on top of NumPy, Pandas Scikit-Learn, etc.</a:t>
              </a:r>
              <a:endParaRPr/>
            </a:p>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Easy Training: </a:t>
              </a:r>
              <a:r>
                <a:rPr b="0" i="0" lang="en-US" sz="1600" u="none" cap="none" strike="noStrike">
                  <a:solidFill>
                    <a:srgbClr val="000000"/>
                  </a:solidFill>
                  <a:latin typeface="Trebuchet MS"/>
                  <a:ea typeface="Trebuchet MS"/>
                  <a:cs typeface="Trebuchet MS"/>
                  <a:sym typeface="Trebuchet MS"/>
                </a:rPr>
                <a:t>With the same APIs</a:t>
              </a:r>
              <a:endParaRPr/>
            </a:p>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Trusted: </a:t>
              </a:r>
              <a:r>
                <a:rPr b="0" i="0" lang="en-US" sz="1600" u="none" cap="none" strike="noStrike">
                  <a:solidFill>
                    <a:srgbClr val="000000"/>
                  </a:solidFill>
                  <a:latin typeface="Trebuchet MS"/>
                  <a:ea typeface="Trebuchet MS"/>
                  <a:cs typeface="Trebuchet MS"/>
                  <a:sym typeface="Trebuchet MS"/>
                </a:rPr>
                <a:t>With the same developer community</a:t>
              </a:r>
              <a:endParaRPr b="0" i="0" sz="1600" u="none" cap="none" strike="noStrike">
                <a:solidFill>
                  <a:srgbClr val="B3B3B3"/>
                </a:solidFill>
                <a:latin typeface="Trebuchet MS"/>
                <a:ea typeface="Trebuchet MS"/>
                <a:cs typeface="Trebuchet MS"/>
                <a:sym typeface="Trebuchet MS"/>
              </a:endParaRPr>
            </a:p>
          </p:txBody>
        </p:sp>
        <p:sp>
          <p:nvSpPr>
            <p:cNvPr id="724" name="Google Shape;724;p102"/>
            <p:cNvSpPr/>
            <p:nvPr/>
          </p:nvSpPr>
          <p:spPr>
            <a:xfrm>
              <a:off x="341376" y="802826"/>
              <a:ext cx="4777800" cy="525600"/>
            </a:xfrm>
            <a:prstGeom prst="rect">
              <a:avLst/>
            </a:prstGeom>
            <a:solidFill>
              <a:srgbClr val="7400FF"/>
            </a:solid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PyData Native</a:t>
              </a:r>
              <a:endParaRPr/>
            </a:p>
          </p:txBody>
        </p:sp>
      </p:grpSp>
      <p:grpSp>
        <p:nvGrpSpPr>
          <p:cNvPr id="725" name="Google Shape;725;p102"/>
          <p:cNvGrpSpPr/>
          <p:nvPr/>
        </p:nvGrpSpPr>
        <p:grpSpPr>
          <a:xfrm>
            <a:off x="6742596" y="3312632"/>
            <a:ext cx="4020523" cy="1274545"/>
            <a:chOff x="341376" y="802827"/>
            <a:chExt cx="4777805" cy="1955724"/>
          </a:xfrm>
        </p:grpSpPr>
        <p:sp>
          <p:nvSpPr>
            <p:cNvPr id="726" name="Google Shape;726;p102"/>
            <p:cNvSpPr/>
            <p:nvPr/>
          </p:nvSpPr>
          <p:spPr>
            <a:xfrm>
              <a:off x="341381" y="1328451"/>
              <a:ext cx="4777800" cy="1430100"/>
            </a:xfrm>
            <a:prstGeom prst="rect">
              <a:avLst/>
            </a:prstGeom>
            <a:no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rgbClr val="000000"/>
                  </a:solidFill>
                  <a:latin typeface="Trebuchet MS"/>
                  <a:ea typeface="Trebuchet MS"/>
                  <a:cs typeface="Trebuchet MS"/>
                  <a:sym typeface="Trebuchet MS"/>
                </a:rPr>
                <a:t>Easy to install and use on a laptop</a:t>
              </a:r>
              <a:endParaRPr/>
            </a:p>
            <a:p>
              <a:pPr indent="-285750" lvl="1"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rgbClr val="000000"/>
                  </a:solidFill>
                  <a:latin typeface="Trebuchet MS"/>
                  <a:ea typeface="Trebuchet MS"/>
                  <a:cs typeface="Trebuchet MS"/>
                  <a:sym typeface="Trebuchet MS"/>
                </a:rPr>
                <a:t>Scales out to thousand-node clusters</a:t>
              </a:r>
              <a:endParaRPr/>
            </a:p>
          </p:txBody>
        </p:sp>
        <p:sp>
          <p:nvSpPr>
            <p:cNvPr id="727" name="Google Shape;727;p102"/>
            <p:cNvSpPr/>
            <p:nvPr/>
          </p:nvSpPr>
          <p:spPr>
            <a:xfrm>
              <a:off x="341376" y="802827"/>
              <a:ext cx="4777800" cy="525600"/>
            </a:xfrm>
            <a:prstGeom prst="rect">
              <a:avLst/>
            </a:prstGeom>
            <a:solidFill>
              <a:srgbClr val="7400FF"/>
            </a:solid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Easy Scalability</a:t>
              </a:r>
              <a:endParaRPr/>
            </a:p>
          </p:txBody>
        </p:sp>
      </p:grpSp>
      <p:grpSp>
        <p:nvGrpSpPr>
          <p:cNvPr id="728" name="Google Shape;728;p102"/>
          <p:cNvGrpSpPr/>
          <p:nvPr/>
        </p:nvGrpSpPr>
        <p:grpSpPr>
          <a:xfrm>
            <a:off x="3214995" y="4839472"/>
            <a:ext cx="4542732" cy="931996"/>
            <a:chOff x="341376" y="802826"/>
            <a:chExt cx="4777800" cy="1430100"/>
          </a:xfrm>
        </p:grpSpPr>
        <p:sp>
          <p:nvSpPr>
            <p:cNvPr id="729" name="Google Shape;729;p102"/>
            <p:cNvSpPr/>
            <p:nvPr/>
          </p:nvSpPr>
          <p:spPr>
            <a:xfrm>
              <a:off x="341376" y="1328426"/>
              <a:ext cx="4777800" cy="904500"/>
            </a:xfrm>
            <a:prstGeom prst="rect">
              <a:avLst/>
            </a:prstGeom>
            <a:no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rgbClr val="000000"/>
                  </a:solidFill>
                  <a:latin typeface="Trebuchet MS"/>
                  <a:ea typeface="Trebuchet MS"/>
                  <a:cs typeface="Trebuchet MS"/>
                  <a:sym typeface="Trebuchet MS"/>
                </a:rPr>
                <a:t>Most common parallelism framework today </a:t>
              </a:r>
              <a:r>
                <a:rPr lang="en-US" sz="1600">
                  <a:latin typeface="Trebuchet MS"/>
                  <a:ea typeface="Trebuchet MS"/>
                  <a:cs typeface="Trebuchet MS"/>
                  <a:sym typeface="Trebuchet MS"/>
                </a:rPr>
                <a:t>in the</a:t>
              </a:r>
              <a:r>
                <a:rPr b="0" i="0" lang="en-US" sz="1600" u="none" cap="none" strike="noStrike">
                  <a:solidFill>
                    <a:srgbClr val="000000"/>
                  </a:solidFill>
                  <a:latin typeface="Trebuchet MS"/>
                  <a:ea typeface="Trebuchet MS"/>
                  <a:cs typeface="Trebuchet MS"/>
                  <a:sym typeface="Trebuchet MS"/>
                </a:rPr>
                <a:t> PyData and SciPy </a:t>
              </a:r>
              <a:r>
                <a:rPr lang="en-US" sz="1600">
                  <a:latin typeface="Trebuchet MS"/>
                  <a:ea typeface="Trebuchet MS"/>
                  <a:cs typeface="Trebuchet MS"/>
                  <a:sym typeface="Trebuchet MS"/>
                </a:rPr>
                <a:t>community</a:t>
              </a:r>
              <a:endParaRPr/>
            </a:p>
          </p:txBody>
        </p:sp>
        <p:sp>
          <p:nvSpPr>
            <p:cNvPr id="730" name="Google Shape;730;p102"/>
            <p:cNvSpPr/>
            <p:nvPr/>
          </p:nvSpPr>
          <p:spPr>
            <a:xfrm>
              <a:off x="341376" y="802826"/>
              <a:ext cx="4777800" cy="525600"/>
            </a:xfrm>
            <a:prstGeom prst="rect">
              <a:avLst/>
            </a:prstGeom>
            <a:solidFill>
              <a:srgbClr val="7400FF"/>
            </a:solid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Popular</a:t>
              </a:r>
              <a:endParaRPr/>
            </a:p>
          </p:txBody>
        </p:sp>
      </p:grpSp>
      <p:grpSp>
        <p:nvGrpSpPr>
          <p:cNvPr id="731" name="Google Shape;731;p102"/>
          <p:cNvGrpSpPr/>
          <p:nvPr/>
        </p:nvGrpSpPr>
        <p:grpSpPr>
          <a:xfrm>
            <a:off x="836318" y="3330922"/>
            <a:ext cx="3325349" cy="1274725"/>
            <a:chOff x="341376" y="802827"/>
            <a:chExt cx="4777800" cy="1955999"/>
          </a:xfrm>
        </p:grpSpPr>
        <p:sp>
          <p:nvSpPr>
            <p:cNvPr id="732" name="Google Shape;732;p102"/>
            <p:cNvSpPr/>
            <p:nvPr/>
          </p:nvSpPr>
          <p:spPr>
            <a:xfrm>
              <a:off x="341376" y="1328426"/>
              <a:ext cx="4777800" cy="1430400"/>
            </a:xfrm>
            <a:prstGeom prst="rect">
              <a:avLst/>
            </a:prstGeom>
            <a:no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HPC: </a:t>
              </a:r>
              <a:r>
                <a:rPr b="0" i="0" lang="en-US" sz="1600" u="none" cap="none" strike="noStrike">
                  <a:solidFill>
                    <a:srgbClr val="000000"/>
                  </a:solidFill>
                  <a:latin typeface="Trebuchet MS"/>
                  <a:ea typeface="Trebuchet MS"/>
                  <a:cs typeface="Trebuchet MS"/>
                  <a:sym typeface="Trebuchet MS"/>
                </a:rPr>
                <a:t>SLURM, PBS, LSF, SGE</a:t>
              </a:r>
              <a:endParaRPr/>
            </a:p>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Cloud: </a:t>
              </a:r>
              <a:r>
                <a:rPr b="0" i="0" lang="en-US" sz="1600" u="none" cap="none" strike="noStrike">
                  <a:solidFill>
                    <a:srgbClr val="000000"/>
                  </a:solidFill>
                  <a:latin typeface="Trebuchet MS"/>
                  <a:ea typeface="Trebuchet MS"/>
                  <a:cs typeface="Trebuchet MS"/>
                  <a:sym typeface="Trebuchet MS"/>
                </a:rPr>
                <a:t>Kubernetes</a:t>
              </a:r>
              <a:endParaRPr/>
            </a:p>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Hadoop/Spark: </a:t>
              </a:r>
              <a:r>
                <a:rPr b="0" i="0" lang="en-US" sz="1600" u="none" cap="none" strike="noStrike">
                  <a:solidFill>
                    <a:srgbClr val="000000"/>
                  </a:solidFill>
                  <a:latin typeface="Trebuchet MS"/>
                  <a:ea typeface="Trebuchet MS"/>
                  <a:cs typeface="Trebuchet MS"/>
                  <a:sym typeface="Trebuchet MS"/>
                </a:rPr>
                <a:t>Yarn</a:t>
              </a:r>
              <a:endParaRPr/>
            </a:p>
          </p:txBody>
        </p:sp>
        <p:sp>
          <p:nvSpPr>
            <p:cNvPr id="733" name="Google Shape;733;p102"/>
            <p:cNvSpPr/>
            <p:nvPr/>
          </p:nvSpPr>
          <p:spPr>
            <a:xfrm>
              <a:off x="341376" y="802827"/>
              <a:ext cx="4777800" cy="525600"/>
            </a:xfrm>
            <a:prstGeom prst="rect">
              <a:avLst/>
            </a:prstGeom>
            <a:solidFill>
              <a:srgbClr val="7400FF"/>
            </a:solid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Deployable</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103"/>
          <p:cNvSpPr txBox="1"/>
          <p:nvPr>
            <p:ph type="title"/>
          </p:nvPr>
        </p:nvSpPr>
        <p:spPr>
          <a:xfrm>
            <a:off x="498348" y="738000"/>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Why OpenUCX?</a:t>
            </a:r>
            <a:endParaRPr>
              <a:solidFill>
                <a:srgbClr val="4C4C4C"/>
              </a:solidFill>
            </a:endParaRPr>
          </a:p>
        </p:txBody>
      </p:sp>
      <p:sp>
        <p:nvSpPr>
          <p:cNvPr id="740" name="Google Shape;740;p103"/>
          <p:cNvSpPr txBox="1"/>
          <p:nvPr/>
        </p:nvSpPr>
        <p:spPr>
          <a:xfrm>
            <a:off x="498348" y="2230904"/>
            <a:ext cx="6160500" cy="3528900"/>
          </a:xfrm>
          <a:prstGeom prst="rect">
            <a:avLst/>
          </a:prstGeom>
          <a:noFill/>
          <a:ln>
            <a:noFill/>
          </a:ln>
        </p:spPr>
        <p:txBody>
          <a:bodyPr anchorCtr="0" anchor="t" bIns="45700" lIns="91425" spcFirstLastPara="1" rIns="91425" wrap="square" tIns="45700">
            <a:noAutofit/>
          </a:bodyPr>
          <a:lstStyle/>
          <a:p>
            <a:pPr indent="-257175" lvl="0" marL="257175" marR="0" rtl="0" algn="l">
              <a:lnSpc>
                <a:spcPct val="100000"/>
              </a:lnSpc>
              <a:spcBef>
                <a:spcPts val="0"/>
              </a:spcBef>
              <a:spcAft>
                <a:spcPts val="0"/>
              </a:spcAft>
              <a:buClr>
                <a:schemeClr val="dk2"/>
              </a:buClr>
              <a:buSzPts val="1800"/>
              <a:buFont typeface="Arial"/>
              <a:buChar char="•"/>
            </a:pPr>
            <a:r>
              <a:rPr i="0" lang="en-US" sz="1800" u="none" cap="none" strike="noStrike">
                <a:solidFill>
                  <a:schemeClr val="dk2"/>
                </a:solidFill>
                <a:latin typeface="Trebuchet MS"/>
                <a:ea typeface="Trebuchet MS"/>
                <a:cs typeface="Trebuchet MS"/>
                <a:sym typeface="Trebuchet MS"/>
              </a:rPr>
              <a:t>TCP sockets are slow!</a:t>
            </a:r>
            <a:endParaRPr/>
          </a:p>
          <a:p>
            <a:pPr indent="-142875" lvl="0" marL="257175" marR="0" rtl="0" algn="l">
              <a:lnSpc>
                <a:spcPct val="100000"/>
              </a:lnSpc>
              <a:spcBef>
                <a:spcPts val="0"/>
              </a:spcBef>
              <a:spcAft>
                <a:spcPts val="0"/>
              </a:spcAft>
              <a:buClr>
                <a:schemeClr val="dk2"/>
              </a:buClr>
              <a:buSzPts val="1800"/>
              <a:buFont typeface="Arial"/>
              <a:buNone/>
            </a:pPr>
            <a:r>
              <a:t/>
            </a:r>
            <a:endParaRPr sz="1800">
              <a:solidFill>
                <a:schemeClr val="dk2"/>
              </a:solidFill>
              <a:latin typeface="Trebuchet MS"/>
              <a:ea typeface="Trebuchet MS"/>
              <a:cs typeface="Trebuchet MS"/>
              <a:sym typeface="Trebuchet MS"/>
            </a:endParaRPr>
          </a:p>
          <a:p>
            <a:pPr indent="-257175" lvl="0" marL="257175" marR="0" rtl="0" algn="l">
              <a:lnSpc>
                <a:spcPct val="100000"/>
              </a:lnSpc>
              <a:spcBef>
                <a:spcPts val="0"/>
              </a:spcBef>
              <a:spcAft>
                <a:spcPts val="0"/>
              </a:spcAft>
              <a:buClr>
                <a:schemeClr val="dk2"/>
              </a:buClr>
              <a:buSzPts val="1800"/>
              <a:buFont typeface="Arial"/>
              <a:buChar char="•"/>
            </a:pPr>
            <a:r>
              <a:rPr i="0" lang="en-US" sz="1800" u="none" cap="none" strike="noStrike">
                <a:solidFill>
                  <a:schemeClr val="dk2"/>
                </a:solidFill>
                <a:latin typeface="Trebuchet MS"/>
                <a:ea typeface="Trebuchet MS"/>
                <a:cs typeface="Trebuchet MS"/>
                <a:sym typeface="Trebuchet MS"/>
              </a:rPr>
              <a:t>UCX provides uniform access to transports (TCP, InfiniBand, shared memory, NVLink)</a:t>
            </a:r>
            <a:br>
              <a:rPr i="0" lang="en-US" sz="1800" u="none" cap="none" strike="noStrike">
                <a:solidFill>
                  <a:schemeClr val="dk2"/>
                </a:solidFill>
                <a:latin typeface="Trebuchet MS"/>
                <a:ea typeface="Trebuchet MS"/>
                <a:cs typeface="Trebuchet MS"/>
                <a:sym typeface="Trebuchet MS"/>
              </a:rPr>
            </a:br>
            <a:endParaRPr sz="1800">
              <a:solidFill>
                <a:schemeClr val="dk2"/>
              </a:solidFill>
              <a:latin typeface="Trebuchet MS"/>
              <a:ea typeface="Trebuchet MS"/>
              <a:cs typeface="Trebuchet MS"/>
              <a:sym typeface="Trebuchet MS"/>
            </a:endParaRPr>
          </a:p>
          <a:p>
            <a:pPr indent="-257175" lvl="0" marL="257175" marR="0" rtl="0" algn="l">
              <a:spcBef>
                <a:spcPts val="0"/>
              </a:spcBef>
              <a:spcAft>
                <a:spcPts val="0"/>
              </a:spcAft>
              <a:buClr>
                <a:schemeClr val="dk2"/>
              </a:buClr>
              <a:buSzPts val="1800"/>
              <a:buFont typeface="Arial"/>
              <a:buChar char="•"/>
            </a:pPr>
            <a:r>
              <a:rPr lang="en-US" sz="1800">
                <a:solidFill>
                  <a:schemeClr val="dk2"/>
                </a:solidFill>
                <a:latin typeface="Trebuchet MS"/>
                <a:ea typeface="Trebuchet MS"/>
                <a:cs typeface="Trebuchet MS"/>
                <a:sym typeface="Trebuchet MS"/>
              </a:rPr>
              <a:t>Alpha </a:t>
            </a:r>
            <a:r>
              <a:rPr i="0" lang="en-US" sz="1800" u="none" cap="none" strike="noStrike">
                <a:solidFill>
                  <a:schemeClr val="dk2"/>
                </a:solidFill>
                <a:latin typeface="Trebuchet MS"/>
                <a:ea typeface="Trebuchet MS"/>
                <a:cs typeface="Trebuchet MS"/>
                <a:sym typeface="Trebuchet MS"/>
              </a:rPr>
              <a:t>Python bindings for UCX (ucx-py)</a:t>
            </a:r>
            <a:br>
              <a:rPr lang="en-US" sz="1800">
                <a:solidFill>
                  <a:srgbClr val="73B900"/>
                </a:solidFill>
                <a:latin typeface="Trebuchet MS"/>
                <a:ea typeface="Trebuchet MS"/>
                <a:cs typeface="Trebuchet MS"/>
                <a:sym typeface="Trebuchet MS"/>
              </a:rPr>
            </a:br>
            <a:endParaRPr i="0" sz="1800" u="none" cap="none" strike="noStrike">
              <a:solidFill>
                <a:srgbClr val="73B900"/>
              </a:solidFill>
              <a:latin typeface="Trebuchet MS"/>
              <a:ea typeface="Trebuchet MS"/>
              <a:cs typeface="Trebuchet MS"/>
              <a:sym typeface="Trebuchet MS"/>
            </a:endParaRPr>
          </a:p>
          <a:p>
            <a:pPr indent="-257175" lvl="0" marL="257175" marR="0" rtl="0" algn="l">
              <a:spcBef>
                <a:spcPts val="0"/>
              </a:spcBef>
              <a:spcAft>
                <a:spcPts val="0"/>
              </a:spcAft>
              <a:buClr>
                <a:schemeClr val="dk2"/>
              </a:buClr>
              <a:buSzPts val="1800"/>
              <a:buFont typeface="Arial"/>
              <a:buChar char="•"/>
            </a:pPr>
            <a:r>
              <a:rPr i="0" lang="en-US" sz="1800" u="none" cap="none" strike="noStrike">
                <a:solidFill>
                  <a:schemeClr val="dk2"/>
                </a:solidFill>
                <a:latin typeface="Trebuchet MS"/>
                <a:ea typeface="Trebuchet MS"/>
                <a:cs typeface="Trebuchet MS"/>
                <a:sym typeface="Trebuchet MS"/>
              </a:rPr>
              <a:t>Will provide best communication performance, to Dask </a:t>
            </a:r>
            <a:r>
              <a:rPr lang="en-US" sz="1800">
                <a:solidFill>
                  <a:schemeClr val="dk2"/>
                </a:solidFill>
                <a:latin typeface="Trebuchet MS"/>
                <a:ea typeface="Trebuchet MS"/>
                <a:cs typeface="Trebuchet MS"/>
                <a:sym typeface="Trebuchet MS"/>
              </a:rPr>
              <a:t>based on</a:t>
            </a:r>
            <a:r>
              <a:rPr i="0" lang="en-US" sz="1800" u="none" cap="none" strike="noStrike">
                <a:solidFill>
                  <a:schemeClr val="dk2"/>
                </a:solidFill>
                <a:latin typeface="Trebuchet MS"/>
                <a:ea typeface="Trebuchet MS"/>
                <a:cs typeface="Trebuchet MS"/>
                <a:sym typeface="Trebuchet MS"/>
              </a:rPr>
              <a:t> available hardware on nodes/cluster</a:t>
            </a:r>
            <a:endParaRPr/>
          </a:p>
        </p:txBody>
      </p:sp>
      <p:pic>
        <p:nvPicPr>
          <p:cNvPr id="741" name="Google Shape;741;p103"/>
          <p:cNvPicPr preferRelativeResize="0"/>
          <p:nvPr/>
        </p:nvPicPr>
        <p:blipFill rotWithShape="1">
          <a:blip r:embed="rId3">
            <a:alphaModFix/>
          </a:blip>
          <a:srcRect b="0" l="0" r="0" t="0"/>
          <a:stretch/>
        </p:blipFill>
        <p:spPr>
          <a:xfrm>
            <a:off x="6968471" y="2033782"/>
            <a:ext cx="2732031" cy="2740844"/>
          </a:xfrm>
          <a:prstGeom prst="rect">
            <a:avLst/>
          </a:prstGeom>
          <a:noFill/>
          <a:ln>
            <a:noFill/>
          </a:ln>
        </p:spPr>
      </p:pic>
      <p:sp>
        <p:nvSpPr>
          <p:cNvPr id="742" name="Google Shape;742;p103"/>
          <p:cNvSpPr txBox="1"/>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000">
                <a:solidFill>
                  <a:schemeClr val="lt2"/>
                </a:solidFill>
                <a:latin typeface="Trebuchet MS"/>
                <a:ea typeface="Trebuchet MS"/>
                <a:cs typeface="Trebuchet MS"/>
                <a:sym typeface="Trebuchet MS"/>
              </a:rPr>
              <a:t>Bringing hardware accelerated communications to Dask</a:t>
            </a:r>
            <a:endParaRPr sz="2000"/>
          </a:p>
        </p:txBody>
      </p:sp>
      <p:sp>
        <p:nvSpPr>
          <p:cNvPr id="743" name="Google Shape;743;p103"/>
          <p:cNvSpPr txBox="1"/>
          <p:nvPr/>
        </p:nvSpPr>
        <p:spPr>
          <a:xfrm>
            <a:off x="2802150" y="4989950"/>
            <a:ext cx="53685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a:latin typeface="Trebuchet MS"/>
                <a:ea typeface="Trebuchet MS"/>
                <a:cs typeface="Trebuchet MS"/>
                <a:sym typeface="Trebuchet MS"/>
              </a:rPr>
              <a:t>conda install -c conda-forge -c rapidsai \</a:t>
            </a:r>
            <a:endParaRPr>
              <a:latin typeface="Trebuchet MS"/>
              <a:ea typeface="Trebuchet MS"/>
              <a:cs typeface="Trebuchet MS"/>
              <a:sym typeface="Trebuchet MS"/>
            </a:endParaRPr>
          </a:p>
          <a:p>
            <a:pPr indent="0" lvl="0" marL="0" rtl="0" algn="l">
              <a:spcBef>
                <a:spcPts val="0"/>
              </a:spcBef>
              <a:spcAft>
                <a:spcPts val="0"/>
              </a:spcAft>
              <a:buNone/>
            </a:pPr>
            <a:r>
              <a:rPr lang="en-US">
                <a:latin typeface="Trebuchet MS"/>
                <a:ea typeface="Trebuchet MS"/>
                <a:cs typeface="Trebuchet MS"/>
                <a:sym typeface="Trebuchet MS"/>
              </a:rPr>
              <a:t>  cudatoolkit=&lt;CUDA version&gt; ucx-proc=*=gpu ucx ucx-py </a:t>
            </a:r>
            <a:endParaRPr>
              <a:latin typeface="Trebuchet MS"/>
              <a:ea typeface="Trebuchet MS"/>
              <a:cs typeface="Trebuchet MS"/>
              <a:sym typeface="Trebuchet MS"/>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86"/>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351" name="Google Shape;351;p86"/>
          <p:cNvSpPr txBox="1"/>
          <p:nvPr/>
        </p:nvSpPr>
        <p:spPr>
          <a:xfrm>
            <a:off x="498348" y="1183333"/>
            <a:ext cx="9976200" cy="525600"/>
          </a:xfrm>
          <a:prstGeom prst="rect">
            <a:avLst/>
          </a:prstGeom>
          <a:noFill/>
          <a:ln>
            <a:noFill/>
          </a:ln>
        </p:spPr>
        <p:txBody>
          <a:bodyPr anchorCtr="0" anchor="ctr"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End-to-End Accelerated GPU Data Science</a:t>
            </a:r>
            <a:endParaRPr/>
          </a:p>
        </p:txBody>
      </p:sp>
      <p:sp>
        <p:nvSpPr>
          <p:cNvPr id="352" name="Google Shape;352;p86"/>
          <p:cNvSpPr/>
          <p:nvPr/>
        </p:nvSpPr>
        <p:spPr>
          <a:xfrm>
            <a:off x="664029"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353" name="Google Shape;353;p86"/>
          <p:cNvCxnSpPr/>
          <p:nvPr/>
        </p:nvCxnSpPr>
        <p:spPr>
          <a:xfrm rot="-5400000">
            <a:off x="7264311"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354" name="Google Shape;354;p86"/>
          <p:cNvSpPr/>
          <p:nvPr/>
        </p:nvSpPr>
        <p:spPr>
          <a:xfrm>
            <a:off x="664029" y="4301564"/>
            <a:ext cx="9633600" cy="457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355" name="Google Shape;355;p86"/>
          <p:cNvSpPr/>
          <p:nvPr/>
        </p:nvSpPr>
        <p:spPr>
          <a:xfrm>
            <a:off x="664029"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356" name="Google Shape;356;p86"/>
          <p:cNvSpPr/>
          <p:nvPr/>
        </p:nvSpPr>
        <p:spPr>
          <a:xfrm>
            <a:off x="7462906"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357" name="Google Shape;357;p86"/>
          <p:cNvSpPr/>
          <p:nvPr/>
        </p:nvSpPr>
        <p:spPr>
          <a:xfrm>
            <a:off x="4063468"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358" name="Google Shape;358;p86"/>
          <p:cNvCxnSpPr>
            <a:endCxn id="357"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359" name="Google Shape;359;p86"/>
          <p:cNvCxnSpPr>
            <a:endCxn id="356"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360" name="Google Shape;360;p86"/>
          <p:cNvSpPr/>
          <p:nvPr/>
        </p:nvSpPr>
        <p:spPr>
          <a:xfrm>
            <a:off x="2630404"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361" name="Google Shape;361;p86"/>
          <p:cNvSpPr/>
          <p:nvPr/>
        </p:nvSpPr>
        <p:spPr>
          <a:xfrm>
            <a:off x="4596778"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362" name="Google Shape;362;p86"/>
          <p:cNvSpPr/>
          <p:nvPr/>
        </p:nvSpPr>
        <p:spPr>
          <a:xfrm>
            <a:off x="6563152"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363" name="Google Shape;363;p86"/>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a:t>
            </a:r>
            <a:r>
              <a:rPr lang="en-US" sz="1200">
                <a:solidFill>
                  <a:schemeClr val="lt1"/>
                </a:solidFill>
                <a:latin typeface="Trebuchet MS"/>
                <a:ea typeface="Trebuchet MS"/>
                <a:cs typeface="Trebuchet MS"/>
                <a:sym typeface="Trebuchet MS"/>
              </a:rPr>
              <a:t> &lt;&gt; 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364" name="Google Shape;364;p86"/>
          <p:cNvCxnSpPr/>
          <p:nvPr/>
        </p:nvCxnSpPr>
        <p:spPr>
          <a:xfrm rot="-5400000">
            <a:off x="9233460"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365" name="Google Shape;365;p86"/>
          <p:cNvCxnSpPr/>
          <p:nvPr/>
        </p:nvCxnSpPr>
        <p:spPr>
          <a:xfrm rot="-5400000">
            <a:off x="5297937"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366" name="Google Shape;366;p86"/>
          <p:cNvCxnSpPr/>
          <p:nvPr/>
        </p:nvCxnSpPr>
        <p:spPr>
          <a:xfrm rot="-5400000">
            <a:off x="3331563"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367" name="Google Shape;367;p86"/>
          <p:cNvCxnSpPr/>
          <p:nvPr/>
        </p:nvCxnSpPr>
        <p:spPr>
          <a:xfrm rot="-5400000">
            <a:off x="1365188" y="4039896"/>
            <a:ext cx="365700" cy="0"/>
          </a:xfrm>
          <a:prstGeom prst="straightConnector1">
            <a:avLst/>
          </a:prstGeom>
          <a:noFill/>
          <a:ln cap="flat" cmpd="sng" w="12700">
            <a:solidFill>
              <a:srgbClr val="595959"/>
            </a:solidFill>
            <a:prstDash val="solid"/>
            <a:round/>
            <a:headEnd len="med" w="med" type="triangle"/>
            <a:tailEnd len="med" w="med" type="triangle"/>
          </a:ln>
        </p:spPr>
      </p:cxnSp>
      <p:pic>
        <p:nvPicPr>
          <p:cNvPr id="368" name="Google Shape;368;p86"/>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369" name="Google Shape;369;p86"/>
          <p:cNvSpPr/>
          <p:nvPr/>
        </p:nvSpPr>
        <p:spPr>
          <a:xfrm>
            <a:off x="654635" y="2865695"/>
            <a:ext cx="5700900" cy="279000"/>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cxnSp>
        <p:nvCxnSpPr>
          <p:cNvPr id="370" name="Google Shape;370;p86"/>
          <p:cNvCxnSpPr>
            <a:stCxn id="356" idx="0"/>
            <a:endCxn id="355" idx="0"/>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04"/>
          <p:cNvSpPr/>
          <p:nvPr/>
        </p:nvSpPr>
        <p:spPr>
          <a:xfrm>
            <a:off x="6474425" y="3594625"/>
            <a:ext cx="165300" cy="1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04"/>
          <p:cNvSpPr txBox="1"/>
          <p:nvPr/>
        </p:nvSpPr>
        <p:spPr>
          <a:xfrm>
            <a:off x="6639725" y="1547823"/>
            <a:ext cx="3330300" cy="165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cuDF v0.</a:t>
            </a:r>
            <a:r>
              <a:rPr lang="en-US">
                <a:solidFill>
                  <a:srgbClr val="666666"/>
                </a:solidFill>
                <a:latin typeface="Trebuchet MS"/>
                <a:ea typeface="Trebuchet MS"/>
                <a:cs typeface="Trebuchet MS"/>
                <a:sym typeface="Trebuchet MS"/>
              </a:rPr>
              <a:t>13</a:t>
            </a:r>
            <a:r>
              <a:rPr b="0" i="0" lang="en-US" sz="1400" u="none" cap="none" strike="noStrike">
                <a:solidFill>
                  <a:srgbClr val="666666"/>
                </a:solidFill>
                <a:latin typeface="Trebuchet MS"/>
                <a:ea typeface="Trebuchet MS"/>
                <a:cs typeface="Trebuchet MS"/>
                <a:sym typeface="Trebuchet MS"/>
              </a:rPr>
              <a:t>, </a:t>
            </a:r>
            <a:r>
              <a:rPr lang="en-US">
                <a:solidFill>
                  <a:srgbClr val="666666"/>
                </a:solidFill>
                <a:latin typeface="Trebuchet MS"/>
                <a:ea typeface="Trebuchet MS"/>
                <a:cs typeface="Trebuchet MS"/>
                <a:sym typeface="Trebuchet MS"/>
              </a:rPr>
              <a:t>UCX-PY</a:t>
            </a:r>
            <a:r>
              <a:rPr b="0" i="0" lang="en-US" sz="1400" u="none" cap="none" strike="noStrike">
                <a:solidFill>
                  <a:srgbClr val="666666"/>
                </a:solidFill>
                <a:latin typeface="Trebuchet MS"/>
                <a:ea typeface="Trebuchet MS"/>
                <a:cs typeface="Trebuchet MS"/>
                <a:sym typeface="Trebuchet MS"/>
              </a:rPr>
              <a:t> 0.</a:t>
            </a:r>
            <a:r>
              <a:rPr lang="en-US">
                <a:solidFill>
                  <a:srgbClr val="666666"/>
                </a:solidFill>
                <a:latin typeface="Trebuchet MS"/>
                <a:ea typeface="Trebuchet MS"/>
                <a:cs typeface="Trebuchet MS"/>
                <a:sym typeface="Trebuchet MS"/>
              </a:rPr>
              <a:t>1</a:t>
            </a:r>
            <a:r>
              <a:rPr lang="en-US">
                <a:solidFill>
                  <a:srgbClr val="666666"/>
                </a:solidFill>
                <a:latin typeface="Trebuchet MS"/>
                <a:ea typeface="Trebuchet MS"/>
                <a:cs typeface="Trebuchet MS"/>
                <a:sym typeface="Trebuchet MS"/>
              </a:rPr>
              <a:t>3</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Running on NVIDIA DGX-</a:t>
            </a:r>
            <a:r>
              <a:rPr lang="en-US">
                <a:solidFill>
                  <a:srgbClr val="666666"/>
                </a:solidFill>
                <a:latin typeface="Trebuchet MS"/>
                <a:ea typeface="Trebuchet MS"/>
                <a:cs typeface="Trebuchet MS"/>
                <a:sym typeface="Trebuchet MS"/>
              </a:rPr>
              <a:t>1 (8GPUs)</a:t>
            </a:r>
            <a:r>
              <a:rPr b="0" i="0" lang="en-US" sz="1400" u="none" cap="none" strike="noStrike">
                <a:solidFill>
                  <a:srgbClr val="666666"/>
                </a:solidFill>
                <a:latin typeface="Trebuchet MS"/>
                <a:ea typeface="Trebuchet MS"/>
                <a:cs typeface="Trebuchet MS"/>
                <a:sym typeface="Trebuchet MS"/>
              </a:rPr>
              <a:t>:</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GPU: NVIDIA Tesla V100 32GB</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CPU: Intel(R) Xeon(R) CPU </a:t>
            </a:r>
            <a:r>
              <a:rPr lang="en-US">
                <a:solidFill>
                  <a:srgbClr val="666666"/>
                </a:solidFill>
                <a:latin typeface="Trebuchet MS"/>
                <a:ea typeface="Trebuchet MS"/>
                <a:cs typeface="Trebuchet MS"/>
                <a:sym typeface="Trebuchet MS"/>
              </a:rPr>
              <a:t>8168</a:t>
            </a:r>
            <a:br>
              <a:rPr b="0" i="0" lang="en-US" sz="1400" u="none" cap="none" strike="noStrike">
                <a:solidFill>
                  <a:srgbClr val="666666"/>
                </a:solidFill>
                <a:latin typeface="Trebuchet MS"/>
                <a:ea typeface="Trebuchet MS"/>
                <a:cs typeface="Trebuchet MS"/>
                <a:sym typeface="Trebuchet MS"/>
              </a:rPr>
            </a:br>
            <a:r>
              <a:rPr b="0" i="0" lang="en-US" sz="1400" u="none" cap="none" strike="noStrike">
                <a:solidFill>
                  <a:srgbClr val="666666"/>
                </a:solidFill>
                <a:latin typeface="Trebuchet MS"/>
                <a:ea typeface="Trebuchet MS"/>
                <a:cs typeface="Trebuchet MS"/>
                <a:sym typeface="Trebuchet MS"/>
              </a:rPr>
              <a:t>        @ </a:t>
            </a:r>
            <a:r>
              <a:rPr lang="en-US">
                <a:solidFill>
                  <a:srgbClr val="666666"/>
                </a:solidFill>
                <a:latin typeface="Trebuchet MS"/>
                <a:ea typeface="Trebuchet MS"/>
                <a:cs typeface="Trebuchet MS"/>
                <a:sym typeface="Trebuchet MS"/>
              </a:rPr>
              <a:t>2.70GHz</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rPr lang="en-US">
                <a:solidFill>
                  <a:schemeClr val="accent4"/>
                </a:solidFill>
                <a:latin typeface="Trebuchet MS"/>
                <a:ea typeface="Trebuchet MS"/>
                <a:cs typeface="Trebuchet MS"/>
                <a:sym typeface="Trebuchet MS"/>
              </a:rPr>
              <a:t>Benchmark Setup:</a:t>
            </a:r>
            <a:endParaRPr>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t/>
            </a:r>
            <a:endParaRPr>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rPr lang="en-US" sz="1200">
                <a:solidFill>
                  <a:schemeClr val="accent4"/>
                </a:solidFill>
                <a:latin typeface="Trebuchet MS"/>
                <a:ea typeface="Trebuchet MS"/>
                <a:cs typeface="Trebuchet MS"/>
                <a:sym typeface="Trebuchet MS"/>
              </a:rPr>
              <a:t>DataFrames: Left/Right 1x int64 column key column, 1x int64 value columns</a:t>
            </a:r>
            <a:endParaRPr sz="1200">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t/>
            </a:r>
            <a:endParaRPr sz="1200">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rPr lang="en-US" sz="1200">
                <a:solidFill>
                  <a:schemeClr val="accent4"/>
                </a:solidFill>
                <a:latin typeface="Trebuchet MS"/>
                <a:ea typeface="Trebuchet MS"/>
                <a:cs typeface="Trebuchet MS"/>
                <a:sym typeface="Trebuchet MS"/>
              </a:rPr>
              <a:t>Merge: inner</a:t>
            </a:r>
            <a:endParaRPr sz="1200">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t/>
            </a:r>
            <a:endParaRPr sz="1200">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rPr lang="en-US" sz="1200">
                <a:solidFill>
                  <a:schemeClr val="accent4"/>
                </a:solidFill>
                <a:latin typeface="Trebuchet MS"/>
                <a:ea typeface="Trebuchet MS"/>
                <a:cs typeface="Trebuchet MS"/>
                <a:sym typeface="Trebuchet MS"/>
              </a:rPr>
              <a:t>30% of matching data balanced across each partition</a:t>
            </a:r>
            <a:endParaRPr sz="1200">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t/>
            </a:r>
            <a:endParaRPr sz="1200">
              <a:solidFill>
                <a:schemeClr val="accent4"/>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p:txBody>
      </p:sp>
      <p:sp>
        <p:nvSpPr>
          <p:cNvPr id="751" name="Google Shape;751;p104"/>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1400"/>
              <a:buNone/>
            </a:pPr>
            <a:r>
              <a:rPr lang="en-US"/>
              <a:t>Benchmarks: Distributed cuDF Random Merge </a:t>
            </a:r>
            <a:endParaRPr/>
          </a:p>
        </p:txBody>
      </p:sp>
      <p:pic>
        <p:nvPicPr>
          <p:cNvPr id="752" name="Google Shape;752;p104"/>
          <p:cNvPicPr preferRelativeResize="0"/>
          <p:nvPr/>
        </p:nvPicPr>
        <p:blipFill>
          <a:blip r:embed="rId3">
            <a:alphaModFix/>
          </a:blip>
          <a:stretch>
            <a:fillRect/>
          </a:stretch>
        </p:blipFill>
        <p:spPr>
          <a:xfrm>
            <a:off x="460150" y="1252225"/>
            <a:ext cx="6014276" cy="45213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05"/>
          <p:cNvSpPr txBox="1"/>
          <p:nvPr>
            <p:ph type="title"/>
          </p:nvPr>
        </p:nvSpPr>
        <p:spPr>
          <a:xfrm>
            <a:off x="498348" y="738000"/>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Scale up with RAPIDS</a:t>
            </a:r>
            <a:endParaRPr>
              <a:solidFill>
                <a:srgbClr val="4C4C4C"/>
              </a:solidFill>
            </a:endParaRPr>
          </a:p>
          <a:p>
            <a:pPr indent="0" lvl="0" marL="0" rtl="0" algn="ctr">
              <a:lnSpc>
                <a:spcPct val="90000"/>
              </a:lnSpc>
              <a:spcBef>
                <a:spcPts val="0"/>
              </a:spcBef>
              <a:spcAft>
                <a:spcPts val="0"/>
              </a:spcAft>
              <a:buClr>
                <a:srgbClr val="4C4C4C"/>
              </a:buClr>
              <a:buSzPts val="1400"/>
              <a:buFont typeface="Trebuchet MS"/>
              <a:buNone/>
            </a:pPr>
            <a:r>
              <a:t/>
            </a:r>
            <a:endParaRPr>
              <a:solidFill>
                <a:srgbClr val="4C4C4C"/>
              </a:solidFill>
            </a:endParaRPr>
          </a:p>
        </p:txBody>
      </p:sp>
      <p:sp>
        <p:nvSpPr>
          <p:cNvPr id="759" name="Google Shape;759;p105"/>
          <p:cNvSpPr/>
          <p:nvPr/>
        </p:nvSpPr>
        <p:spPr>
          <a:xfrm>
            <a:off x="599731" y="1403125"/>
            <a:ext cx="47982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0" name="Google Shape;760;p105"/>
          <p:cNvSpPr/>
          <p:nvPr/>
        </p:nvSpPr>
        <p:spPr>
          <a:xfrm>
            <a:off x="599731" y="3605126"/>
            <a:ext cx="47982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1" name="Google Shape;761;p105"/>
          <p:cNvSpPr/>
          <p:nvPr/>
        </p:nvSpPr>
        <p:spPr>
          <a:xfrm>
            <a:off x="835372" y="1980894"/>
            <a:ext cx="23280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Accelerated on single GPU</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NumPy -&gt; CuPy/PyTorch/..</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Pandas -&gt; cuDF</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Scikit-Learn -&gt; cuML</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Numba -&gt; Numba</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p:txBody>
      </p:sp>
      <p:sp>
        <p:nvSpPr>
          <p:cNvPr id="762" name="Google Shape;762;p105"/>
          <p:cNvSpPr/>
          <p:nvPr/>
        </p:nvSpPr>
        <p:spPr>
          <a:xfrm>
            <a:off x="835372" y="1604630"/>
            <a:ext cx="2328000" cy="341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RAPIDS and Others</a:t>
            </a:r>
            <a:endParaRPr b="0" i="0" sz="1400" u="none" cap="none" strike="noStrike">
              <a:solidFill>
                <a:srgbClr val="000000"/>
              </a:solidFill>
              <a:latin typeface="Arial"/>
              <a:ea typeface="Arial"/>
              <a:cs typeface="Arial"/>
              <a:sym typeface="Arial"/>
            </a:endParaRPr>
          </a:p>
        </p:txBody>
      </p:sp>
      <p:sp>
        <p:nvSpPr>
          <p:cNvPr id="763" name="Google Shape;763;p105"/>
          <p:cNvSpPr/>
          <p:nvPr/>
        </p:nvSpPr>
        <p:spPr>
          <a:xfrm>
            <a:off x="835372" y="4198583"/>
            <a:ext cx="23280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NumPy, Pandas, Scikit-Learn, Numba</a:t>
            </a:r>
            <a:r>
              <a:rPr lang="en-US" sz="1200">
                <a:solidFill>
                  <a:schemeClr val="dk2"/>
                </a:solidFill>
                <a:latin typeface="Trebuchet MS"/>
                <a:ea typeface="Trebuchet MS"/>
                <a:cs typeface="Trebuchet MS"/>
                <a:sym typeface="Trebuchet MS"/>
              </a:rPr>
              <a:t> </a:t>
            </a:r>
            <a:r>
              <a:rPr b="0" i="0" lang="en-US" sz="1200" u="none" cap="none" strike="noStrike">
                <a:solidFill>
                  <a:schemeClr val="dk2"/>
                </a:solidFill>
                <a:latin typeface="Trebuchet MS"/>
                <a:ea typeface="Trebuchet MS"/>
                <a:cs typeface="Trebuchet MS"/>
                <a:sym typeface="Trebuchet MS"/>
              </a:rPr>
              <a:t>and many more</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Single CPU core</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In-memory data</a:t>
            </a:r>
            <a:endParaRPr b="0" i="0" sz="1200" u="none" cap="none" strike="noStrike">
              <a:solidFill>
                <a:schemeClr val="dk2"/>
              </a:solidFill>
              <a:latin typeface="Trebuchet MS"/>
              <a:ea typeface="Trebuchet MS"/>
              <a:cs typeface="Trebuchet MS"/>
              <a:sym typeface="Trebuchet MS"/>
            </a:endParaRPr>
          </a:p>
        </p:txBody>
      </p:sp>
      <p:sp>
        <p:nvSpPr>
          <p:cNvPr id="764" name="Google Shape;764;p105"/>
          <p:cNvSpPr/>
          <p:nvPr/>
        </p:nvSpPr>
        <p:spPr>
          <a:xfrm>
            <a:off x="835372" y="3814436"/>
            <a:ext cx="2328000" cy="341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PyData</a:t>
            </a:r>
            <a:endParaRPr b="0" i="0" sz="1400" u="none" cap="none" strike="noStrike">
              <a:solidFill>
                <a:srgbClr val="000000"/>
              </a:solidFill>
              <a:latin typeface="Arial"/>
              <a:ea typeface="Arial"/>
              <a:cs typeface="Arial"/>
              <a:sym typeface="Arial"/>
            </a:endParaRPr>
          </a:p>
        </p:txBody>
      </p:sp>
      <p:pic>
        <p:nvPicPr>
          <p:cNvPr id="765" name="Google Shape;765;p105"/>
          <p:cNvPicPr preferRelativeResize="0"/>
          <p:nvPr/>
        </p:nvPicPr>
        <p:blipFill rotWithShape="1">
          <a:blip r:embed="rId3">
            <a:alphaModFix/>
          </a:blip>
          <a:srcRect b="0" l="0" r="0" t="0"/>
          <a:stretch/>
        </p:blipFill>
        <p:spPr>
          <a:xfrm>
            <a:off x="3605657" y="4110450"/>
            <a:ext cx="1755468" cy="731425"/>
          </a:xfrm>
          <a:prstGeom prst="rect">
            <a:avLst/>
          </a:prstGeom>
          <a:noFill/>
          <a:ln>
            <a:noFill/>
          </a:ln>
        </p:spPr>
      </p:pic>
      <p:pic>
        <p:nvPicPr>
          <p:cNvPr id="766" name="Google Shape;766;p105"/>
          <p:cNvPicPr preferRelativeResize="0"/>
          <p:nvPr/>
        </p:nvPicPr>
        <p:blipFill rotWithShape="1">
          <a:blip r:embed="rId4">
            <a:alphaModFix/>
          </a:blip>
          <a:srcRect b="20097" l="11646" r="12285" t="21413"/>
          <a:stretch/>
        </p:blipFill>
        <p:spPr>
          <a:xfrm>
            <a:off x="3054137" y="2021728"/>
            <a:ext cx="2234573" cy="859046"/>
          </a:xfrm>
          <a:prstGeom prst="rect">
            <a:avLst/>
          </a:prstGeom>
          <a:noFill/>
          <a:ln>
            <a:noFill/>
          </a:ln>
        </p:spPr>
      </p:pic>
      <p:cxnSp>
        <p:nvCxnSpPr>
          <p:cNvPr id="767" name="Google Shape;767;p105"/>
          <p:cNvCxnSpPr/>
          <p:nvPr/>
        </p:nvCxnSpPr>
        <p:spPr>
          <a:xfrm flipH="1" rot="10800000">
            <a:off x="590000" y="1252287"/>
            <a:ext cx="9600" cy="4359300"/>
          </a:xfrm>
          <a:prstGeom prst="straightConnector1">
            <a:avLst/>
          </a:prstGeom>
          <a:noFill/>
          <a:ln cap="flat" cmpd="sng" w="9525">
            <a:solidFill>
              <a:schemeClr val="dk2"/>
            </a:solidFill>
            <a:prstDash val="solid"/>
            <a:round/>
            <a:headEnd len="sm" w="sm" type="none"/>
            <a:tailEnd len="med" w="med" type="triangle"/>
          </a:ln>
        </p:spPr>
      </p:cxnSp>
      <p:pic>
        <p:nvPicPr>
          <p:cNvPr id="768" name="Google Shape;768;p105"/>
          <p:cNvPicPr preferRelativeResize="0"/>
          <p:nvPr/>
        </p:nvPicPr>
        <p:blipFill rotWithShape="1">
          <a:blip r:embed="rId5">
            <a:alphaModFix/>
          </a:blip>
          <a:srcRect b="0" l="0" r="0" t="0"/>
          <a:stretch/>
        </p:blipFill>
        <p:spPr>
          <a:xfrm>
            <a:off x="3192137" y="3611400"/>
            <a:ext cx="1521151" cy="602550"/>
          </a:xfrm>
          <a:prstGeom prst="rect">
            <a:avLst/>
          </a:prstGeom>
          <a:noFill/>
          <a:ln>
            <a:noFill/>
          </a:ln>
        </p:spPr>
      </p:pic>
      <p:pic>
        <p:nvPicPr>
          <p:cNvPr descr="pandas-logo.png" id="769" name="Google Shape;769;p105"/>
          <p:cNvPicPr preferRelativeResize="0"/>
          <p:nvPr/>
        </p:nvPicPr>
        <p:blipFill rotWithShape="1">
          <a:blip r:embed="rId6">
            <a:alphaModFix/>
          </a:blip>
          <a:srcRect b="0" l="0" r="0" t="0"/>
          <a:stretch/>
        </p:blipFill>
        <p:spPr>
          <a:xfrm>
            <a:off x="4318475" y="4759675"/>
            <a:ext cx="1079453" cy="846675"/>
          </a:xfrm>
          <a:prstGeom prst="rect">
            <a:avLst/>
          </a:prstGeom>
          <a:noFill/>
          <a:ln>
            <a:noFill/>
          </a:ln>
        </p:spPr>
      </p:pic>
      <p:pic>
        <p:nvPicPr>
          <p:cNvPr descr="Scikit learn logo small.svg" id="770" name="Google Shape;770;p105"/>
          <p:cNvPicPr preferRelativeResize="0"/>
          <p:nvPr/>
        </p:nvPicPr>
        <p:blipFill rotWithShape="1">
          <a:blip r:embed="rId7">
            <a:alphaModFix/>
          </a:blip>
          <a:srcRect b="0" l="0" r="0" t="0"/>
          <a:stretch/>
        </p:blipFill>
        <p:spPr>
          <a:xfrm>
            <a:off x="2954795" y="4841875"/>
            <a:ext cx="1363680" cy="731425"/>
          </a:xfrm>
          <a:prstGeom prst="rect">
            <a:avLst/>
          </a:prstGeom>
          <a:noFill/>
          <a:ln>
            <a:noFill/>
          </a:ln>
        </p:spPr>
      </p:pic>
      <p:pic>
        <p:nvPicPr>
          <p:cNvPr descr="Image result for numba logo" id="771" name="Google Shape;771;p105"/>
          <p:cNvPicPr preferRelativeResize="0"/>
          <p:nvPr/>
        </p:nvPicPr>
        <p:blipFill rotWithShape="1">
          <a:blip r:embed="rId8">
            <a:alphaModFix/>
          </a:blip>
          <a:srcRect b="0" l="0" r="0" t="0"/>
          <a:stretch/>
        </p:blipFill>
        <p:spPr>
          <a:xfrm>
            <a:off x="4742050" y="3611398"/>
            <a:ext cx="655875" cy="655875"/>
          </a:xfrm>
          <a:prstGeom prst="rect">
            <a:avLst/>
          </a:prstGeom>
          <a:noFill/>
          <a:ln>
            <a:noFill/>
          </a:ln>
        </p:spPr>
      </p:pic>
      <p:sp>
        <p:nvSpPr>
          <p:cNvPr id="772" name="Google Shape;772;p105"/>
          <p:cNvSpPr txBox="1"/>
          <p:nvPr/>
        </p:nvSpPr>
        <p:spPr>
          <a:xfrm rot="-5400000">
            <a:off x="-1394475" y="2537350"/>
            <a:ext cx="3460800" cy="50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solidFill>
                  <a:srgbClr val="4C4C4C"/>
                </a:solidFill>
                <a:latin typeface="Trebuchet MS"/>
                <a:ea typeface="Trebuchet MS"/>
                <a:cs typeface="Trebuchet MS"/>
                <a:sym typeface="Trebuchet MS"/>
              </a:rPr>
              <a:t>Scale Up / Accelerate</a:t>
            </a:r>
            <a:endParaRPr b="0" i="0" sz="1800" u="none" cap="none" strike="noStrike">
              <a:solidFill>
                <a:srgbClr val="4C4C4C"/>
              </a:solidFill>
              <a:latin typeface="Trebuchet MS"/>
              <a:ea typeface="Trebuchet MS"/>
              <a:cs typeface="Trebuchet MS"/>
              <a:sym typeface="Trebuchet MS"/>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06"/>
          <p:cNvSpPr txBox="1"/>
          <p:nvPr>
            <p:ph type="title"/>
          </p:nvPr>
        </p:nvSpPr>
        <p:spPr>
          <a:xfrm>
            <a:off x="498298" y="297075"/>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Scale out with RAPIDS + Dask with OpenUCX</a:t>
            </a:r>
            <a:endParaRPr>
              <a:solidFill>
                <a:srgbClr val="4C4C4C"/>
              </a:solidFill>
            </a:endParaRPr>
          </a:p>
        </p:txBody>
      </p:sp>
      <p:sp>
        <p:nvSpPr>
          <p:cNvPr id="779" name="Google Shape;779;p106"/>
          <p:cNvSpPr/>
          <p:nvPr/>
        </p:nvSpPr>
        <p:spPr>
          <a:xfrm>
            <a:off x="599731" y="1403125"/>
            <a:ext cx="47982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0" name="Google Shape;780;p106"/>
          <p:cNvSpPr/>
          <p:nvPr/>
        </p:nvSpPr>
        <p:spPr>
          <a:xfrm>
            <a:off x="5585664" y="1403125"/>
            <a:ext cx="47874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1" name="Google Shape;781;p106"/>
          <p:cNvSpPr/>
          <p:nvPr/>
        </p:nvSpPr>
        <p:spPr>
          <a:xfrm>
            <a:off x="835372" y="1980894"/>
            <a:ext cx="23280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Accelerated on single GPU</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NumPy -&gt; CuPy/PyTorch/..</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Pandas -&gt; cuDF</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Scikit-Learn -&gt; cuML</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Numba -&gt; Numba</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p:txBody>
      </p:sp>
      <p:sp>
        <p:nvSpPr>
          <p:cNvPr id="782" name="Google Shape;782;p106"/>
          <p:cNvSpPr/>
          <p:nvPr/>
        </p:nvSpPr>
        <p:spPr>
          <a:xfrm>
            <a:off x="835372" y="1604630"/>
            <a:ext cx="2328000" cy="341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RAPIDS and Others</a:t>
            </a:r>
            <a:endParaRPr b="0" i="0" sz="1400" u="none" cap="none" strike="noStrike">
              <a:solidFill>
                <a:srgbClr val="000000"/>
              </a:solidFill>
              <a:latin typeface="Arial"/>
              <a:ea typeface="Arial"/>
              <a:cs typeface="Arial"/>
              <a:sym typeface="Arial"/>
            </a:endParaRPr>
          </a:p>
        </p:txBody>
      </p:sp>
      <p:sp>
        <p:nvSpPr>
          <p:cNvPr id="783" name="Google Shape;783;p106"/>
          <p:cNvSpPr/>
          <p:nvPr/>
        </p:nvSpPr>
        <p:spPr>
          <a:xfrm>
            <a:off x="5800921" y="2221944"/>
            <a:ext cx="23280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Multi-GPU</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On single Node (DGX)</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Or across a cluster</a:t>
            </a:r>
            <a:endParaRPr b="0" i="0" sz="1200" u="none" cap="none" strike="noStrike">
              <a:solidFill>
                <a:schemeClr val="dk2"/>
              </a:solidFill>
              <a:latin typeface="Trebuchet MS"/>
              <a:ea typeface="Trebuchet MS"/>
              <a:cs typeface="Trebuchet MS"/>
              <a:sym typeface="Trebuchet MS"/>
            </a:endParaRPr>
          </a:p>
        </p:txBody>
      </p:sp>
      <p:sp>
        <p:nvSpPr>
          <p:cNvPr id="784" name="Google Shape;784;p106"/>
          <p:cNvSpPr/>
          <p:nvPr/>
        </p:nvSpPr>
        <p:spPr>
          <a:xfrm>
            <a:off x="5800921" y="1604630"/>
            <a:ext cx="2328000" cy="341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RAPIDS + Dask w</a:t>
            </a:r>
            <a:r>
              <a:rPr b="1" lang="en-US" sz="1800">
                <a:solidFill>
                  <a:schemeClr val="lt2"/>
                </a:solidFill>
                <a:latin typeface="Trebuchet MS"/>
                <a:ea typeface="Trebuchet MS"/>
                <a:cs typeface="Trebuchet MS"/>
                <a:sym typeface="Trebuchet MS"/>
              </a:rPr>
              <a:t>ith</a:t>
            </a:r>
            <a:r>
              <a:rPr b="1" i="0" lang="en-US" sz="1800" u="none" cap="none" strike="noStrike">
                <a:solidFill>
                  <a:schemeClr val="lt2"/>
                </a:solidFill>
                <a:latin typeface="Trebuchet MS"/>
                <a:ea typeface="Trebuchet MS"/>
                <a:cs typeface="Trebuchet MS"/>
                <a:sym typeface="Trebuchet MS"/>
              </a:rPr>
              <a:t> OpenUCX</a:t>
            </a:r>
            <a:endParaRPr b="0" i="0" sz="1400" u="none" cap="none" strike="noStrike">
              <a:solidFill>
                <a:srgbClr val="000000"/>
              </a:solidFill>
              <a:latin typeface="Arial"/>
              <a:ea typeface="Arial"/>
              <a:cs typeface="Arial"/>
              <a:sym typeface="Arial"/>
            </a:endParaRPr>
          </a:p>
        </p:txBody>
      </p:sp>
      <p:pic>
        <p:nvPicPr>
          <p:cNvPr id="785" name="Google Shape;785;p106"/>
          <p:cNvPicPr preferRelativeResize="0"/>
          <p:nvPr/>
        </p:nvPicPr>
        <p:blipFill rotWithShape="1">
          <a:blip r:embed="rId3">
            <a:alphaModFix/>
          </a:blip>
          <a:srcRect b="0" l="0" r="0" t="0"/>
          <a:stretch/>
        </p:blipFill>
        <p:spPr>
          <a:xfrm>
            <a:off x="9317095" y="2184738"/>
            <a:ext cx="846675" cy="846675"/>
          </a:xfrm>
          <a:prstGeom prst="rect">
            <a:avLst/>
          </a:prstGeom>
          <a:noFill/>
          <a:ln>
            <a:noFill/>
          </a:ln>
        </p:spPr>
      </p:pic>
      <p:cxnSp>
        <p:nvCxnSpPr>
          <p:cNvPr id="786" name="Google Shape;786;p106"/>
          <p:cNvCxnSpPr/>
          <p:nvPr/>
        </p:nvCxnSpPr>
        <p:spPr>
          <a:xfrm flipH="1" rot="10800000">
            <a:off x="590000" y="1252287"/>
            <a:ext cx="9600" cy="4359300"/>
          </a:xfrm>
          <a:prstGeom prst="straightConnector1">
            <a:avLst/>
          </a:prstGeom>
          <a:noFill/>
          <a:ln cap="flat" cmpd="sng" w="9525">
            <a:solidFill>
              <a:schemeClr val="dk2"/>
            </a:solidFill>
            <a:prstDash val="solid"/>
            <a:round/>
            <a:headEnd len="sm" w="sm" type="none"/>
            <a:tailEnd len="med" w="med" type="triangle"/>
          </a:ln>
        </p:spPr>
      </p:cxnSp>
      <p:cxnSp>
        <p:nvCxnSpPr>
          <p:cNvPr id="787" name="Google Shape;787;p106"/>
          <p:cNvCxnSpPr/>
          <p:nvPr/>
        </p:nvCxnSpPr>
        <p:spPr>
          <a:xfrm>
            <a:off x="587621" y="5611587"/>
            <a:ext cx="9909000" cy="1200"/>
          </a:xfrm>
          <a:prstGeom prst="straightConnector1">
            <a:avLst/>
          </a:prstGeom>
          <a:noFill/>
          <a:ln cap="flat" cmpd="sng" w="9525">
            <a:solidFill>
              <a:schemeClr val="dk2"/>
            </a:solidFill>
            <a:prstDash val="solid"/>
            <a:round/>
            <a:headEnd len="sm" w="sm" type="none"/>
            <a:tailEnd len="med" w="med" type="triangle"/>
          </a:ln>
        </p:spPr>
      </p:cxnSp>
      <p:sp>
        <p:nvSpPr>
          <p:cNvPr id="788" name="Google Shape;788;p106"/>
          <p:cNvSpPr txBox="1"/>
          <p:nvPr/>
        </p:nvSpPr>
        <p:spPr>
          <a:xfrm rot="-5400000">
            <a:off x="-1394475" y="2537350"/>
            <a:ext cx="3460800" cy="50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solidFill>
                  <a:srgbClr val="4C4C4C"/>
                </a:solidFill>
                <a:latin typeface="Trebuchet MS"/>
                <a:ea typeface="Trebuchet MS"/>
                <a:cs typeface="Trebuchet MS"/>
                <a:sym typeface="Trebuchet MS"/>
              </a:rPr>
              <a:t>Scale Up / Accelerate</a:t>
            </a:r>
            <a:endParaRPr b="0" i="0" sz="1800" u="none" cap="none" strike="noStrike">
              <a:solidFill>
                <a:srgbClr val="4C4C4C"/>
              </a:solidFill>
              <a:latin typeface="Trebuchet MS"/>
              <a:ea typeface="Trebuchet MS"/>
              <a:cs typeface="Trebuchet MS"/>
              <a:sym typeface="Trebuchet MS"/>
            </a:endParaRPr>
          </a:p>
        </p:txBody>
      </p:sp>
      <p:sp>
        <p:nvSpPr>
          <p:cNvPr id="789" name="Google Shape;789;p106"/>
          <p:cNvSpPr txBox="1"/>
          <p:nvPr/>
        </p:nvSpPr>
        <p:spPr>
          <a:xfrm>
            <a:off x="4491900" y="5533163"/>
            <a:ext cx="3495900" cy="5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solidFill>
                  <a:srgbClr val="4C4C4C"/>
                </a:solidFill>
                <a:latin typeface="Trebuchet MS"/>
                <a:ea typeface="Trebuchet MS"/>
                <a:cs typeface="Trebuchet MS"/>
                <a:sym typeface="Trebuchet MS"/>
              </a:rPr>
              <a:t>Scale out / Parallelize</a:t>
            </a:r>
            <a:endParaRPr b="0" i="0" sz="1800" u="none" cap="none" strike="noStrike">
              <a:solidFill>
                <a:srgbClr val="4C4C4C"/>
              </a:solidFill>
              <a:latin typeface="Trebuchet MS"/>
              <a:ea typeface="Trebuchet MS"/>
              <a:cs typeface="Trebuchet MS"/>
              <a:sym typeface="Trebuchet MS"/>
            </a:endParaRPr>
          </a:p>
        </p:txBody>
      </p:sp>
      <p:sp>
        <p:nvSpPr>
          <p:cNvPr id="790" name="Google Shape;790;p106"/>
          <p:cNvSpPr/>
          <p:nvPr/>
        </p:nvSpPr>
        <p:spPr>
          <a:xfrm>
            <a:off x="599731" y="3605126"/>
            <a:ext cx="47982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1" name="Google Shape;791;p106"/>
          <p:cNvSpPr/>
          <p:nvPr/>
        </p:nvSpPr>
        <p:spPr>
          <a:xfrm>
            <a:off x="835372" y="4198583"/>
            <a:ext cx="23280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NumPy, Pandas, Scikit-Learn, Numba</a:t>
            </a:r>
            <a:r>
              <a:rPr lang="en-US" sz="1200">
                <a:solidFill>
                  <a:schemeClr val="dk2"/>
                </a:solidFill>
                <a:latin typeface="Trebuchet MS"/>
                <a:ea typeface="Trebuchet MS"/>
                <a:cs typeface="Trebuchet MS"/>
                <a:sym typeface="Trebuchet MS"/>
              </a:rPr>
              <a:t> </a:t>
            </a:r>
            <a:r>
              <a:rPr b="0" i="0" lang="en-US" sz="1200" u="none" cap="none" strike="noStrike">
                <a:solidFill>
                  <a:schemeClr val="dk2"/>
                </a:solidFill>
                <a:latin typeface="Trebuchet MS"/>
                <a:ea typeface="Trebuchet MS"/>
                <a:cs typeface="Trebuchet MS"/>
                <a:sym typeface="Trebuchet MS"/>
              </a:rPr>
              <a:t>and many more</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Single CPU core</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In-memory data</a:t>
            </a:r>
            <a:endParaRPr b="0" i="0" sz="1200" u="none" cap="none" strike="noStrike">
              <a:solidFill>
                <a:schemeClr val="dk2"/>
              </a:solidFill>
              <a:latin typeface="Trebuchet MS"/>
              <a:ea typeface="Trebuchet MS"/>
              <a:cs typeface="Trebuchet MS"/>
              <a:sym typeface="Trebuchet MS"/>
            </a:endParaRPr>
          </a:p>
        </p:txBody>
      </p:sp>
      <p:sp>
        <p:nvSpPr>
          <p:cNvPr id="792" name="Google Shape;792;p106"/>
          <p:cNvSpPr/>
          <p:nvPr/>
        </p:nvSpPr>
        <p:spPr>
          <a:xfrm>
            <a:off x="835372" y="3814436"/>
            <a:ext cx="2328000" cy="341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PyData</a:t>
            </a:r>
            <a:endParaRPr b="0" i="0" sz="1400" u="none" cap="none" strike="noStrike">
              <a:solidFill>
                <a:srgbClr val="000000"/>
              </a:solidFill>
              <a:latin typeface="Arial"/>
              <a:ea typeface="Arial"/>
              <a:cs typeface="Arial"/>
              <a:sym typeface="Arial"/>
            </a:endParaRPr>
          </a:p>
        </p:txBody>
      </p:sp>
      <p:sp>
        <p:nvSpPr>
          <p:cNvPr id="793" name="Google Shape;793;p106"/>
          <p:cNvSpPr/>
          <p:nvPr/>
        </p:nvSpPr>
        <p:spPr>
          <a:xfrm>
            <a:off x="5585664" y="3605126"/>
            <a:ext cx="47874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4" name="Google Shape;794;p106"/>
          <p:cNvSpPr/>
          <p:nvPr/>
        </p:nvSpPr>
        <p:spPr>
          <a:xfrm>
            <a:off x="5800911" y="4198575"/>
            <a:ext cx="26763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Multi-core and Distributed PyData</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NumPy -&gt; Dask Array</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Pandas -&gt; Dask DataFrame</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Scikit-Learn -&gt; Dask-ML</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 -&gt; Dask Futures</a:t>
            </a:r>
            <a:endParaRPr b="0" i="0" sz="1200" u="none" cap="none" strike="noStrike">
              <a:solidFill>
                <a:schemeClr val="dk2"/>
              </a:solidFill>
              <a:latin typeface="Trebuchet MS"/>
              <a:ea typeface="Trebuchet MS"/>
              <a:cs typeface="Trebuchet MS"/>
              <a:sym typeface="Trebuchet MS"/>
            </a:endParaRPr>
          </a:p>
        </p:txBody>
      </p:sp>
      <p:sp>
        <p:nvSpPr>
          <p:cNvPr id="795" name="Google Shape;795;p106"/>
          <p:cNvSpPr/>
          <p:nvPr/>
        </p:nvSpPr>
        <p:spPr>
          <a:xfrm>
            <a:off x="5800921" y="3814436"/>
            <a:ext cx="2328000" cy="341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Dask</a:t>
            </a:r>
            <a:endParaRPr b="0" i="0" sz="1400" u="none" cap="none" strike="noStrike">
              <a:solidFill>
                <a:srgbClr val="000000"/>
              </a:solidFill>
              <a:latin typeface="Arial"/>
              <a:ea typeface="Arial"/>
              <a:cs typeface="Arial"/>
              <a:sym typeface="Arial"/>
            </a:endParaRPr>
          </a:p>
        </p:txBody>
      </p:sp>
      <p:pic>
        <p:nvPicPr>
          <p:cNvPr id="796" name="Google Shape;796;p106"/>
          <p:cNvPicPr preferRelativeResize="0"/>
          <p:nvPr/>
        </p:nvPicPr>
        <p:blipFill rotWithShape="1">
          <a:blip r:embed="rId4">
            <a:alphaModFix/>
          </a:blip>
          <a:srcRect b="0" l="0" r="0" t="0"/>
          <a:stretch/>
        </p:blipFill>
        <p:spPr>
          <a:xfrm>
            <a:off x="8618250" y="2313625"/>
            <a:ext cx="655876" cy="657991"/>
          </a:xfrm>
          <a:prstGeom prst="rect">
            <a:avLst/>
          </a:prstGeom>
          <a:noFill/>
          <a:ln>
            <a:noFill/>
          </a:ln>
        </p:spPr>
      </p:pic>
      <p:pic>
        <p:nvPicPr>
          <p:cNvPr id="797" name="Google Shape;797;p106"/>
          <p:cNvPicPr preferRelativeResize="0"/>
          <p:nvPr/>
        </p:nvPicPr>
        <p:blipFill rotWithShape="1">
          <a:blip r:embed="rId5">
            <a:alphaModFix/>
          </a:blip>
          <a:srcRect b="20097" l="11646" r="12285" t="21413"/>
          <a:stretch/>
        </p:blipFill>
        <p:spPr>
          <a:xfrm>
            <a:off x="8521140" y="1518675"/>
            <a:ext cx="1706071" cy="655875"/>
          </a:xfrm>
          <a:prstGeom prst="rect">
            <a:avLst/>
          </a:prstGeom>
          <a:noFill/>
          <a:ln>
            <a:noFill/>
          </a:ln>
        </p:spPr>
      </p:pic>
      <p:pic>
        <p:nvPicPr>
          <p:cNvPr id="798" name="Google Shape;798;p106"/>
          <p:cNvPicPr preferRelativeResize="0"/>
          <p:nvPr/>
        </p:nvPicPr>
        <p:blipFill rotWithShape="1">
          <a:blip r:embed="rId3">
            <a:alphaModFix/>
          </a:blip>
          <a:srcRect b="0" l="0" r="0" t="0"/>
          <a:stretch/>
        </p:blipFill>
        <p:spPr>
          <a:xfrm>
            <a:off x="9317095" y="4213938"/>
            <a:ext cx="846675" cy="846675"/>
          </a:xfrm>
          <a:prstGeom prst="rect">
            <a:avLst/>
          </a:prstGeom>
          <a:noFill/>
          <a:ln>
            <a:noFill/>
          </a:ln>
        </p:spPr>
      </p:pic>
      <p:pic>
        <p:nvPicPr>
          <p:cNvPr id="799" name="Google Shape;799;p106"/>
          <p:cNvPicPr preferRelativeResize="0"/>
          <p:nvPr/>
        </p:nvPicPr>
        <p:blipFill rotWithShape="1">
          <a:blip r:embed="rId6">
            <a:alphaModFix/>
          </a:blip>
          <a:srcRect b="20097" l="11646" r="12285" t="21413"/>
          <a:stretch/>
        </p:blipFill>
        <p:spPr>
          <a:xfrm>
            <a:off x="3054137" y="2021728"/>
            <a:ext cx="2234573" cy="859046"/>
          </a:xfrm>
          <a:prstGeom prst="rect">
            <a:avLst/>
          </a:prstGeom>
          <a:noFill/>
          <a:ln>
            <a:noFill/>
          </a:ln>
        </p:spPr>
      </p:pic>
      <p:pic>
        <p:nvPicPr>
          <p:cNvPr id="800" name="Google Shape;800;p106"/>
          <p:cNvPicPr preferRelativeResize="0"/>
          <p:nvPr/>
        </p:nvPicPr>
        <p:blipFill rotWithShape="1">
          <a:blip r:embed="rId7">
            <a:alphaModFix/>
          </a:blip>
          <a:srcRect b="0" l="0" r="0" t="0"/>
          <a:stretch/>
        </p:blipFill>
        <p:spPr>
          <a:xfrm>
            <a:off x="3605657" y="4110450"/>
            <a:ext cx="1755468" cy="731425"/>
          </a:xfrm>
          <a:prstGeom prst="rect">
            <a:avLst/>
          </a:prstGeom>
          <a:noFill/>
          <a:ln>
            <a:noFill/>
          </a:ln>
        </p:spPr>
      </p:pic>
      <p:pic>
        <p:nvPicPr>
          <p:cNvPr id="801" name="Google Shape;801;p106"/>
          <p:cNvPicPr preferRelativeResize="0"/>
          <p:nvPr/>
        </p:nvPicPr>
        <p:blipFill rotWithShape="1">
          <a:blip r:embed="rId8">
            <a:alphaModFix/>
          </a:blip>
          <a:srcRect b="0" l="0" r="0" t="0"/>
          <a:stretch/>
        </p:blipFill>
        <p:spPr>
          <a:xfrm>
            <a:off x="3192137" y="3611400"/>
            <a:ext cx="1521151" cy="602550"/>
          </a:xfrm>
          <a:prstGeom prst="rect">
            <a:avLst/>
          </a:prstGeom>
          <a:noFill/>
          <a:ln>
            <a:noFill/>
          </a:ln>
        </p:spPr>
      </p:pic>
      <p:pic>
        <p:nvPicPr>
          <p:cNvPr descr="pandas-logo.png" id="802" name="Google Shape;802;p106"/>
          <p:cNvPicPr preferRelativeResize="0"/>
          <p:nvPr/>
        </p:nvPicPr>
        <p:blipFill rotWithShape="1">
          <a:blip r:embed="rId9">
            <a:alphaModFix/>
          </a:blip>
          <a:srcRect b="0" l="0" r="0" t="0"/>
          <a:stretch/>
        </p:blipFill>
        <p:spPr>
          <a:xfrm>
            <a:off x="4318475" y="4759675"/>
            <a:ext cx="1079453" cy="846675"/>
          </a:xfrm>
          <a:prstGeom prst="rect">
            <a:avLst/>
          </a:prstGeom>
          <a:noFill/>
          <a:ln>
            <a:noFill/>
          </a:ln>
        </p:spPr>
      </p:pic>
      <p:pic>
        <p:nvPicPr>
          <p:cNvPr descr="Scikit learn logo small.svg" id="803" name="Google Shape;803;p106"/>
          <p:cNvPicPr preferRelativeResize="0"/>
          <p:nvPr/>
        </p:nvPicPr>
        <p:blipFill rotWithShape="1">
          <a:blip r:embed="rId10">
            <a:alphaModFix/>
          </a:blip>
          <a:srcRect b="0" l="0" r="0" t="0"/>
          <a:stretch/>
        </p:blipFill>
        <p:spPr>
          <a:xfrm>
            <a:off x="2954795" y="4841875"/>
            <a:ext cx="1363680" cy="731425"/>
          </a:xfrm>
          <a:prstGeom prst="rect">
            <a:avLst/>
          </a:prstGeom>
          <a:noFill/>
          <a:ln>
            <a:noFill/>
          </a:ln>
        </p:spPr>
      </p:pic>
      <p:pic>
        <p:nvPicPr>
          <p:cNvPr descr="Image result for numba logo" id="804" name="Google Shape;804;p106"/>
          <p:cNvPicPr preferRelativeResize="0"/>
          <p:nvPr/>
        </p:nvPicPr>
        <p:blipFill rotWithShape="1">
          <a:blip r:embed="rId11">
            <a:alphaModFix/>
          </a:blip>
          <a:srcRect b="0" l="0" r="0" t="0"/>
          <a:stretch/>
        </p:blipFill>
        <p:spPr>
          <a:xfrm>
            <a:off x="4742050" y="3611398"/>
            <a:ext cx="655875" cy="655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07"/>
          <p:cNvSpPr txBox="1"/>
          <p:nvPr>
            <p:ph type="title"/>
          </p:nvPr>
        </p:nvSpPr>
        <p:spPr>
          <a:xfrm>
            <a:off x="1864071" y="2399131"/>
            <a:ext cx="7244658" cy="137393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cuDF</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108"/>
          <p:cNvSpPr/>
          <p:nvPr/>
        </p:nvSpPr>
        <p:spPr>
          <a:xfrm>
            <a:off x="664029" y="3330971"/>
            <a:ext cx="1767900" cy="457200"/>
          </a:xfrm>
          <a:prstGeom prst="rect">
            <a:avLst/>
          </a:prstGeom>
          <a:solidFill>
            <a:schemeClr val="lt2"/>
          </a:solid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816" name="Google Shape;816;p108"/>
          <p:cNvCxnSpPr/>
          <p:nvPr/>
        </p:nvCxnSpPr>
        <p:spPr>
          <a:xfrm rot="-5400000">
            <a:off x="7264311"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817" name="Google Shape;817;p108"/>
          <p:cNvSpPr/>
          <p:nvPr/>
        </p:nvSpPr>
        <p:spPr>
          <a:xfrm>
            <a:off x="664029" y="4301564"/>
            <a:ext cx="9633600" cy="457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818" name="Google Shape;818;p108"/>
          <p:cNvSpPr/>
          <p:nvPr/>
        </p:nvSpPr>
        <p:spPr>
          <a:xfrm>
            <a:off x="664054" y="22913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819" name="Google Shape;819;p108"/>
          <p:cNvSpPr/>
          <p:nvPr/>
        </p:nvSpPr>
        <p:spPr>
          <a:xfrm>
            <a:off x="7462906"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820" name="Google Shape;820;p108"/>
          <p:cNvSpPr/>
          <p:nvPr/>
        </p:nvSpPr>
        <p:spPr>
          <a:xfrm>
            <a:off x="4063468"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821" name="Google Shape;821;p108"/>
          <p:cNvCxnSpPr>
            <a:endCxn id="820"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822" name="Google Shape;822;p108"/>
          <p:cNvCxnSpPr>
            <a:endCxn id="819"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823" name="Google Shape;823;p108"/>
          <p:cNvSpPr/>
          <p:nvPr/>
        </p:nvSpPr>
        <p:spPr>
          <a:xfrm>
            <a:off x="2630404"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824" name="Google Shape;824;p108"/>
          <p:cNvSpPr/>
          <p:nvPr/>
        </p:nvSpPr>
        <p:spPr>
          <a:xfrm>
            <a:off x="4596778"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825" name="Google Shape;825;p108"/>
          <p:cNvSpPr/>
          <p:nvPr/>
        </p:nvSpPr>
        <p:spPr>
          <a:xfrm>
            <a:off x="6563152"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826" name="Google Shape;826;p108"/>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 &lt;&gt; </a:t>
            </a:r>
            <a:r>
              <a:rPr lang="en-US" sz="1200">
                <a:solidFill>
                  <a:schemeClr val="lt1"/>
                </a:solidFill>
                <a:latin typeface="Trebuchet MS"/>
                <a:ea typeface="Trebuchet MS"/>
                <a:cs typeface="Trebuchet MS"/>
                <a:sym typeface="Trebuchet MS"/>
              </a:rPr>
              <a:t>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827" name="Google Shape;827;p108"/>
          <p:cNvCxnSpPr/>
          <p:nvPr/>
        </p:nvCxnSpPr>
        <p:spPr>
          <a:xfrm rot="-5400000">
            <a:off x="9233460"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828" name="Google Shape;828;p108"/>
          <p:cNvCxnSpPr/>
          <p:nvPr/>
        </p:nvCxnSpPr>
        <p:spPr>
          <a:xfrm rot="-5400000">
            <a:off x="5297937"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829" name="Google Shape;829;p108"/>
          <p:cNvCxnSpPr/>
          <p:nvPr/>
        </p:nvCxnSpPr>
        <p:spPr>
          <a:xfrm rot="-5400000">
            <a:off x="3331563"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830" name="Google Shape;830;p108"/>
          <p:cNvCxnSpPr/>
          <p:nvPr/>
        </p:nvCxnSpPr>
        <p:spPr>
          <a:xfrm rot="-5400000">
            <a:off x="1365188" y="4039896"/>
            <a:ext cx="365700" cy="0"/>
          </a:xfrm>
          <a:prstGeom prst="straightConnector1">
            <a:avLst/>
          </a:prstGeom>
          <a:noFill/>
          <a:ln cap="flat" cmpd="sng" w="12700">
            <a:solidFill>
              <a:srgbClr val="595959"/>
            </a:solidFill>
            <a:prstDash val="solid"/>
            <a:round/>
            <a:headEnd len="med" w="med" type="triangle"/>
            <a:tailEnd len="med" w="med" type="triangle"/>
          </a:ln>
        </p:spPr>
      </p:cxnSp>
      <p:pic>
        <p:nvPicPr>
          <p:cNvPr id="831" name="Google Shape;831;p108"/>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832" name="Google Shape;832;p108"/>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833" name="Google Shape;833;p108"/>
          <p:cNvSpPr txBox="1"/>
          <p:nvPr/>
        </p:nvSpPr>
        <p:spPr>
          <a:xfrm>
            <a:off x="498348" y="1183333"/>
            <a:ext cx="9976200" cy="525600"/>
          </a:xfrm>
          <a:prstGeom prst="rect">
            <a:avLst/>
          </a:prstGeom>
          <a:noFill/>
          <a:ln>
            <a:noFill/>
          </a:ln>
        </p:spPr>
        <p:txBody>
          <a:bodyPr anchorCtr="0" anchor="ctr"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GPU Accelerated data wrangling and feature engineering</a:t>
            </a:r>
            <a:endParaRPr/>
          </a:p>
        </p:txBody>
      </p:sp>
      <p:sp>
        <p:nvSpPr>
          <p:cNvPr id="834" name="Google Shape;834;p108"/>
          <p:cNvSpPr/>
          <p:nvPr/>
        </p:nvSpPr>
        <p:spPr>
          <a:xfrm>
            <a:off x="654635" y="2865695"/>
            <a:ext cx="5700900" cy="279000"/>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cxnSp>
        <p:nvCxnSpPr>
          <p:cNvPr id="835" name="Google Shape;835;p108"/>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0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GPU-Accelerated ETL</a:t>
            </a:r>
            <a:endParaRPr/>
          </a:p>
        </p:txBody>
      </p:sp>
      <p:sp>
        <p:nvSpPr>
          <p:cNvPr id="842" name="Google Shape;842;p109"/>
          <p:cNvSpPr txBox="1"/>
          <p:nvPr>
            <p:ph idx="2" type="body"/>
          </p:nvPr>
        </p:nvSpPr>
        <p:spPr>
          <a:xfrm>
            <a:off x="498350" y="1259521"/>
            <a:ext cx="9976200" cy="762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The average data scientist spends 90+% of their time in ETL as opposed to training models</a:t>
            </a:r>
            <a:endParaRPr/>
          </a:p>
        </p:txBody>
      </p:sp>
      <p:pic>
        <p:nvPicPr>
          <p:cNvPr id="843" name="Google Shape;843;p109"/>
          <p:cNvPicPr preferRelativeResize="0"/>
          <p:nvPr/>
        </p:nvPicPr>
        <p:blipFill rotWithShape="1">
          <a:blip r:embed="rId3">
            <a:alphaModFix/>
          </a:blip>
          <a:srcRect b="0" l="0" r="0" t="0"/>
          <a:stretch/>
        </p:blipFill>
        <p:spPr>
          <a:xfrm>
            <a:off x="406400" y="2307103"/>
            <a:ext cx="10160000" cy="33331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1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Technology Stack</a:t>
            </a:r>
            <a:endParaRPr/>
          </a:p>
        </p:txBody>
      </p:sp>
      <p:sp>
        <p:nvSpPr>
          <p:cNvPr id="849" name="Google Shape;849;p110"/>
          <p:cNvSpPr txBox="1"/>
          <p:nvPr/>
        </p:nvSpPr>
        <p:spPr>
          <a:xfrm>
            <a:off x="7536207" y="1982472"/>
            <a:ext cx="2009400" cy="1200300"/>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Dask 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lang="en-US" sz="2000">
                <a:latin typeface="Trebuchet MS"/>
                <a:ea typeface="Trebuchet MS"/>
                <a:cs typeface="Trebuchet MS"/>
                <a:sym typeface="Trebuchet MS"/>
              </a:rPr>
              <a:t>Pandas</a:t>
            </a:r>
            <a:endParaRPr b="0" i="0" sz="2000" u="none" cap="none" strike="noStrike">
              <a:solidFill>
                <a:srgbClr val="000000"/>
              </a:solidFill>
              <a:latin typeface="Trebuchet MS"/>
              <a:ea typeface="Trebuchet MS"/>
              <a:cs typeface="Trebuchet MS"/>
              <a:sym typeface="Trebuchet MS"/>
            </a:endParaRPr>
          </a:p>
        </p:txBody>
      </p:sp>
      <p:sp>
        <p:nvSpPr>
          <p:cNvPr id="850" name="Google Shape;850;p110"/>
          <p:cNvSpPr txBox="1"/>
          <p:nvPr/>
        </p:nvSpPr>
        <p:spPr>
          <a:xfrm>
            <a:off x="7542800" y="3990149"/>
            <a:ext cx="1996200" cy="1165800"/>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Thrust</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Cub</a:t>
            </a:r>
            <a:endParaRPr/>
          </a:p>
          <a:p>
            <a:pPr indent="0" lvl="0" marL="0" marR="0" rtl="0" algn="ctr">
              <a:lnSpc>
                <a:spcPct val="90000"/>
              </a:lnSpc>
              <a:spcBef>
                <a:spcPts val="0"/>
              </a:spcBef>
              <a:spcAft>
                <a:spcPts val="0"/>
              </a:spcAft>
              <a:buClr>
                <a:srgbClr val="000000"/>
              </a:buClr>
              <a:buSzPts val="2000"/>
              <a:buFont typeface="Trebuchet MS"/>
              <a:buNone/>
            </a:pPr>
            <a:r>
              <a:rPr lang="en-US" sz="2000">
                <a:latin typeface="Trebuchet MS"/>
                <a:ea typeface="Trebuchet MS"/>
                <a:cs typeface="Trebuchet MS"/>
                <a:sym typeface="Trebuchet MS"/>
              </a:rPr>
              <a:t>Jitify</a:t>
            </a:r>
            <a:endParaRPr b="0" i="0" sz="2000" u="none" cap="none" strike="noStrike">
              <a:solidFill>
                <a:srgbClr val="000000"/>
              </a:solidFill>
              <a:latin typeface="Trebuchet MS"/>
              <a:ea typeface="Trebuchet MS"/>
              <a:cs typeface="Trebuchet MS"/>
              <a:sym typeface="Trebuchet MS"/>
            </a:endParaRPr>
          </a:p>
        </p:txBody>
      </p:sp>
      <p:cxnSp>
        <p:nvCxnSpPr>
          <p:cNvPr id="851" name="Google Shape;851;p110"/>
          <p:cNvCxnSpPr>
            <a:stCxn id="852" idx="3"/>
            <a:endCxn id="849" idx="1"/>
          </p:cNvCxnSpPr>
          <p:nvPr/>
        </p:nvCxnSpPr>
        <p:spPr>
          <a:xfrm>
            <a:off x="6000364" y="2582615"/>
            <a:ext cx="1535700" cy="600"/>
          </a:xfrm>
          <a:prstGeom prst="bentConnector3">
            <a:avLst>
              <a:gd fmla="val 50005" name="adj1"/>
            </a:avLst>
          </a:prstGeom>
          <a:noFill/>
          <a:ln cap="rnd" cmpd="sng" w="34925">
            <a:solidFill>
              <a:srgbClr val="666666"/>
            </a:solidFill>
            <a:prstDash val="solid"/>
            <a:bevel/>
            <a:headEnd len="lg" w="lg" type="none"/>
            <a:tailEnd len="med" w="med" type="triangle"/>
          </a:ln>
        </p:spPr>
      </p:cxnSp>
      <p:cxnSp>
        <p:nvCxnSpPr>
          <p:cNvPr id="853" name="Google Shape;853;p110"/>
          <p:cNvCxnSpPr/>
          <p:nvPr/>
        </p:nvCxnSpPr>
        <p:spPr>
          <a:xfrm>
            <a:off x="6000045" y="4545954"/>
            <a:ext cx="1542900" cy="900"/>
          </a:xfrm>
          <a:prstGeom prst="bentConnector3">
            <a:avLst>
              <a:gd fmla="val 50000" name="adj1"/>
            </a:avLst>
          </a:prstGeom>
          <a:noFill/>
          <a:ln cap="rnd" cmpd="sng" w="34925">
            <a:solidFill>
              <a:srgbClr val="666666"/>
            </a:solidFill>
            <a:prstDash val="solid"/>
            <a:bevel/>
            <a:headEnd len="lg" w="lg" type="none"/>
            <a:tailEnd len="med" w="med" type="triangle"/>
          </a:ln>
        </p:spPr>
      </p:cxnSp>
      <p:sp>
        <p:nvSpPr>
          <p:cNvPr id="852" name="Google Shape;852;p110"/>
          <p:cNvSpPr/>
          <p:nvPr/>
        </p:nvSpPr>
        <p:spPr>
          <a:xfrm>
            <a:off x="954064" y="2324465"/>
            <a:ext cx="5046300" cy="516300"/>
          </a:xfrm>
          <a:prstGeom prst="rect">
            <a:avLst/>
          </a:prstGeom>
          <a:solidFill>
            <a:srgbClr val="1155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Python</a:t>
            </a:r>
            <a:endParaRPr b="0" i="0" sz="1800" u="none" cap="none" strike="noStrike">
              <a:solidFill>
                <a:srgbClr val="FFFFFF"/>
              </a:solidFill>
              <a:latin typeface="Trebuchet MS"/>
              <a:ea typeface="Trebuchet MS"/>
              <a:cs typeface="Trebuchet MS"/>
              <a:sym typeface="Trebuchet MS"/>
            </a:endParaRPr>
          </a:p>
        </p:txBody>
      </p:sp>
      <p:sp>
        <p:nvSpPr>
          <p:cNvPr id="854" name="Google Shape;854;p110"/>
          <p:cNvSpPr/>
          <p:nvPr/>
        </p:nvSpPr>
        <p:spPr>
          <a:xfrm>
            <a:off x="954064" y="2963301"/>
            <a:ext cx="5046300" cy="516300"/>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Cython</a:t>
            </a:r>
            <a:endParaRPr b="0" i="0" sz="1800" u="none" cap="none" strike="noStrike">
              <a:solidFill>
                <a:srgbClr val="FFFFFF"/>
              </a:solidFill>
              <a:latin typeface="Trebuchet MS"/>
              <a:ea typeface="Trebuchet MS"/>
              <a:cs typeface="Trebuchet MS"/>
              <a:sym typeface="Trebuchet MS"/>
            </a:endParaRPr>
          </a:p>
        </p:txBody>
      </p:sp>
      <p:sp>
        <p:nvSpPr>
          <p:cNvPr id="855" name="Google Shape;855;p110"/>
          <p:cNvSpPr/>
          <p:nvPr/>
        </p:nvSpPr>
        <p:spPr>
          <a:xfrm>
            <a:off x="954064" y="3602138"/>
            <a:ext cx="5046300" cy="5163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cuDF C++ </a:t>
            </a:r>
            <a:endParaRPr sz="1800">
              <a:solidFill>
                <a:srgbClr val="FFFFFF"/>
              </a:solidFill>
              <a:latin typeface="Trebuchet MS"/>
              <a:ea typeface="Trebuchet MS"/>
              <a:cs typeface="Trebuchet MS"/>
              <a:sym typeface="Trebuchet MS"/>
            </a:endParaRPr>
          </a:p>
        </p:txBody>
      </p:sp>
      <p:sp>
        <p:nvSpPr>
          <p:cNvPr id="856" name="Google Shape;856;p110"/>
          <p:cNvSpPr/>
          <p:nvPr/>
        </p:nvSpPr>
        <p:spPr>
          <a:xfrm>
            <a:off x="953928" y="4241050"/>
            <a:ext cx="5046300" cy="5163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CUDA Libraries</a:t>
            </a:r>
            <a:endParaRPr sz="1800">
              <a:solidFill>
                <a:srgbClr val="FFFFFF"/>
              </a:solidFill>
              <a:latin typeface="Trebuchet MS"/>
              <a:ea typeface="Trebuchet MS"/>
              <a:cs typeface="Trebuchet MS"/>
              <a:sym typeface="Trebuchet MS"/>
            </a:endParaRPr>
          </a:p>
        </p:txBody>
      </p:sp>
      <p:sp>
        <p:nvSpPr>
          <p:cNvPr id="857" name="Google Shape;857;p110"/>
          <p:cNvSpPr/>
          <p:nvPr/>
        </p:nvSpPr>
        <p:spPr>
          <a:xfrm>
            <a:off x="954026" y="4879890"/>
            <a:ext cx="5046300" cy="516300"/>
          </a:xfrm>
          <a:prstGeom prst="rect">
            <a:avLst/>
          </a:prstGeom>
          <a:solidFill>
            <a:srgbClr val="76B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CUDA</a:t>
            </a:r>
            <a:endParaRPr sz="1800">
              <a:solidFill>
                <a:srgbClr val="FFFFFF"/>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11"/>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the Backbone of Data Science</a:t>
            </a:r>
            <a:endParaRPr/>
          </a:p>
        </p:txBody>
      </p:sp>
      <p:sp>
        <p:nvSpPr>
          <p:cNvPr id="864" name="Google Shape;864;p111"/>
          <p:cNvSpPr txBox="1"/>
          <p:nvPr>
            <p:ph idx="4294967295" type="body"/>
          </p:nvPr>
        </p:nvSpPr>
        <p:spPr>
          <a:xfrm>
            <a:off x="498348" y="1183333"/>
            <a:ext cx="9976200" cy="525600"/>
          </a:xfrm>
          <a:prstGeom prst="rect">
            <a:avLst/>
          </a:prstGeom>
          <a:noFill/>
          <a:ln>
            <a:noFill/>
          </a:ln>
        </p:spPr>
        <p:txBody>
          <a:bodyPr anchorCtr="0" anchor="ctr" bIns="45700" lIns="91425" spcFirstLastPara="1" rIns="91425" wrap="square" tIns="45700">
            <a:noAutofit/>
          </a:bodyPr>
          <a:lstStyle/>
          <a:p>
            <a:pPr indent="-308607" lvl="0" marL="308607" rtl="0" algn="ctr">
              <a:lnSpc>
                <a:spcPct val="90000"/>
              </a:lnSpc>
              <a:spcBef>
                <a:spcPts val="0"/>
              </a:spcBef>
              <a:spcAft>
                <a:spcPts val="0"/>
              </a:spcAft>
              <a:buClr>
                <a:schemeClr val="dk1"/>
              </a:buClr>
              <a:buSzPts val="600"/>
              <a:buFont typeface="Trebuchet MS"/>
              <a:buNone/>
            </a:pPr>
            <a:r>
              <a:rPr lang="en-US" sz="2400">
                <a:solidFill>
                  <a:schemeClr val="lt2"/>
                </a:solidFill>
              </a:rPr>
              <a:t>lib</a:t>
            </a:r>
            <a:r>
              <a:rPr lang="en-US" sz="2400">
                <a:solidFill>
                  <a:schemeClr val="lt2"/>
                </a:solidFill>
                <a:latin typeface="Trebuchet MS"/>
                <a:ea typeface="Trebuchet MS"/>
                <a:cs typeface="Trebuchet MS"/>
                <a:sym typeface="Trebuchet MS"/>
              </a:rPr>
              <a:t>cuDF i</a:t>
            </a:r>
            <a:r>
              <a:rPr lang="en-US" sz="2400">
                <a:solidFill>
                  <a:schemeClr val="lt2"/>
                </a:solidFill>
                <a:latin typeface="Trebuchet MS"/>
                <a:ea typeface="Trebuchet MS"/>
                <a:cs typeface="Trebuchet MS"/>
                <a:sym typeface="Trebuchet MS"/>
              </a:rPr>
              <a:t>s…</a:t>
            </a:r>
            <a:endParaRPr/>
          </a:p>
        </p:txBody>
      </p:sp>
      <p:sp>
        <p:nvSpPr>
          <p:cNvPr id="865" name="Google Shape;865;p111"/>
          <p:cNvSpPr/>
          <p:nvPr/>
        </p:nvSpPr>
        <p:spPr>
          <a:xfrm>
            <a:off x="0" y="1686023"/>
            <a:ext cx="548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CUDA C++ Library</a:t>
            </a:r>
            <a:endParaRPr/>
          </a:p>
        </p:txBody>
      </p:sp>
      <p:sp>
        <p:nvSpPr>
          <p:cNvPr id="866" name="Google Shape;866;p111"/>
          <p:cNvSpPr txBox="1"/>
          <p:nvPr>
            <p:ph idx="1" type="body"/>
          </p:nvPr>
        </p:nvSpPr>
        <p:spPr>
          <a:xfrm>
            <a:off x="321750" y="2035500"/>
            <a:ext cx="4842900" cy="37863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600"/>
              </a:spcBef>
              <a:spcAft>
                <a:spcPts val="0"/>
              </a:spcAft>
              <a:buClr>
                <a:schemeClr val="dk2"/>
              </a:buClr>
              <a:buSzPts val="1800"/>
              <a:buChar char="●"/>
            </a:pPr>
            <a:r>
              <a:rPr lang="en-US">
                <a:solidFill>
                  <a:schemeClr val="dk2"/>
                </a:solidFill>
              </a:rPr>
              <a:t>Table (dataframe) and column types and algorithms</a:t>
            </a:r>
            <a:endParaRPr>
              <a:solidFill>
                <a:schemeClr val="dk2"/>
              </a:solidFill>
            </a:endParaRPr>
          </a:p>
          <a:p>
            <a:pPr indent="-342900" lvl="0" marL="457200" rtl="0" algn="l">
              <a:lnSpc>
                <a:spcPct val="115000"/>
              </a:lnSpc>
              <a:spcBef>
                <a:spcPts val="1000"/>
              </a:spcBef>
              <a:spcAft>
                <a:spcPts val="0"/>
              </a:spcAft>
              <a:buClr>
                <a:schemeClr val="dk2"/>
              </a:buClr>
              <a:buSzPts val="1800"/>
              <a:buChar char="●"/>
            </a:pPr>
            <a:r>
              <a:rPr lang="en-US">
                <a:solidFill>
                  <a:schemeClr val="dk2"/>
                </a:solidFill>
              </a:rPr>
              <a:t>CUDA kernels for sorting, join, groupby, reductions, partitioning, elementwise operations, etc.</a:t>
            </a:r>
            <a:endParaRPr>
              <a:solidFill>
                <a:schemeClr val="dk2"/>
              </a:solidFill>
            </a:endParaRPr>
          </a:p>
          <a:p>
            <a:pPr indent="-342900" lvl="0" marL="457200" rtl="0" algn="l">
              <a:lnSpc>
                <a:spcPct val="115000"/>
              </a:lnSpc>
              <a:spcBef>
                <a:spcPts val="1000"/>
              </a:spcBef>
              <a:spcAft>
                <a:spcPts val="0"/>
              </a:spcAft>
              <a:buClr>
                <a:schemeClr val="dk2"/>
              </a:buClr>
              <a:buSzPts val="1800"/>
              <a:buChar char="●"/>
            </a:pPr>
            <a:r>
              <a:rPr lang="en-US">
                <a:solidFill>
                  <a:schemeClr val="dk2"/>
                </a:solidFill>
              </a:rPr>
              <a:t>Optimized GPU implementations for strings, timestamps, numeric types (more coming)</a:t>
            </a:r>
            <a:endParaRPr>
              <a:solidFill>
                <a:schemeClr val="dk2"/>
              </a:solidFill>
            </a:endParaRPr>
          </a:p>
          <a:p>
            <a:pPr indent="-342900" lvl="0" marL="457200" rtl="0" algn="l">
              <a:lnSpc>
                <a:spcPct val="115000"/>
              </a:lnSpc>
              <a:spcBef>
                <a:spcPts val="1000"/>
              </a:spcBef>
              <a:spcAft>
                <a:spcPts val="0"/>
              </a:spcAft>
              <a:buClr>
                <a:schemeClr val="dk2"/>
              </a:buClr>
              <a:buSzPts val="1800"/>
              <a:buChar char="●"/>
            </a:pPr>
            <a:r>
              <a:rPr lang="en-US">
                <a:solidFill>
                  <a:schemeClr val="dk2"/>
                </a:solidFill>
              </a:rPr>
              <a:t>Primitives for scalable distributed ETL</a:t>
            </a:r>
            <a:endParaRPr sz="1600">
              <a:solidFill>
                <a:schemeClr val="dk2"/>
              </a:solidFill>
            </a:endParaRPr>
          </a:p>
          <a:p>
            <a:pPr indent="0" lvl="0" marL="0" rtl="0" algn="l">
              <a:lnSpc>
                <a:spcPct val="100000"/>
              </a:lnSpc>
              <a:spcBef>
                <a:spcPts val="1000"/>
              </a:spcBef>
              <a:spcAft>
                <a:spcPts val="0"/>
              </a:spcAft>
              <a:buNone/>
            </a:pPr>
            <a:r>
              <a:t/>
            </a:r>
            <a:endParaRPr sz="1600">
              <a:solidFill>
                <a:schemeClr val="dk2"/>
              </a:solidFill>
            </a:endParaRPr>
          </a:p>
          <a:p>
            <a:pPr indent="0" lvl="0" marL="0" rtl="0" algn="l">
              <a:lnSpc>
                <a:spcPct val="100000"/>
              </a:lnSpc>
              <a:spcBef>
                <a:spcPts val="600"/>
              </a:spcBef>
              <a:spcAft>
                <a:spcPts val="0"/>
              </a:spcAft>
              <a:buNone/>
            </a:pPr>
            <a:r>
              <a:t/>
            </a:r>
            <a:endParaRPr sz="1600">
              <a:solidFill>
                <a:schemeClr val="dk2"/>
              </a:solidFill>
            </a:endParaRPr>
          </a:p>
          <a:p>
            <a:pPr indent="0" lvl="0" marL="0" rtl="0" algn="l">
              <a:lnSpc>
                <a:spcPct val="100000"/>
              </a:lnSpc>
              <a:spcBef>
                <a:spcPts val="600"/>
              </a:spcBef>
              <a:spcAft>
                <a:spcPts val="0"/>
              </a:spcAft>
              <a:buNone/>
            </a:pPr>
            <a:r>
              <a:t/>
            </a:r>
            <a:endParaRPr sz="1600">
              <a:solidFill>
                <a:schemeClr val="dk2"/>
              </a:solidFill>
            </a:endParaRPr>
          </a:p>
          <a:p>
            <a:pPr indent="-184150" lvl="0" marL="285750" rtl="0" algn="l">
              <a:lnSpc>
                <a:spcPct val="100000"/>
              </a:lnSpc>
              <a:spcBef>
                <a:spcPts val="600"/>
              </a:spcBef>
              <a:spcAft>
                <a:spcPts val="0"/>
              </a:spcAft>
              <a:buClr>
                <a:schemeClr val="dk2"/>
              </a:buClr>
              <a:buSzPts val="1100"/>
              <a:buFont typeface="Arial"/>
              <a:buNone/>
            </a:pPr>
            <a:r>
              <a:t/>
            </a:r>
            <a:endParaRPr sz="1600">
              <a:solidFill>
                <a:schemeClr val="dk2"/>
              </a:solidFill>
            </a:endParaRPr>
          </a:p>
          <a:p>
            <a:pPr indent="-184150" lvl="0" marL="285750" rtl="0" algn="l">
              <a:lnSpc>
                <a:spcPct val="100000"/>
              </a:lnSpc>
              <a:spcBef>
                <a:spcPts val="600"/>
              </a:spcBef>
              <a:spcAft>
                <a:spcPts val="0"/>
              </a:spcAft>
              <a:buClr>
                <a:schemeClr val="dk2"/>
              </a:buClr>
              <a:buSzPts val="1600"/>
              <a:buFont typeface="Arial"/>
              <a:buNone/>
            </a:pPr>
            <a:r>
              <a:t/>
            </a:r>
            <a:endParaRPr sz="1600">
              <a:solidFill>
                <a:schemeClr val="dk2"/>
              </a:solidFill>
            </a:endParaRPr>
          </a:p>
        </p:txBody>
      </p:sp>
      <p:pic>
        <p:nvPicPr>
          <p:cNvPr id="867" name="Google Shape;867;p111"/>
          <p:cNvPicPr preferRelativeResize="0"/>
          <p:nvPr/>
        </p:nvPicPr>
        <p:blipFill>
          <a:blip r:embed="rId3">
            <a:alphaModFix/>
          </a:blip>
          <a:stretch>
            <a:fillRect/>
          </a:stretch>
        </p:blipFill>
        <p:spPr>
          <a:xfrm>
            <a:off x="5290700" y="4420500"/>
            <a:ext cx="1497871" cy="1112699"/>
          </a:xfrm>
          <a:prstGeom prst="rect">
            <a:avLst/>
          </a:prstGeom>
          <a:noFill/>
          <a:ln>
            <a:noFill/>
          </a:ln>
        </p:spPr>
      </p:pic>
      <p:pic>
        <p:nvPicPr>
          <p:cNvPr id="868" name="Google Shape;868;p111"/>
          <p:cNvPicPr preferRelativeResize="0"/>
          <p:nvPr/>
        </p:nvPicPr>
        <p:blipFill>
          <a:blip r:embed="rId4">
            <a:alphaModFix/>
          </a:blip>
          <a:stretch>
            <a:fillRect/>
          </a:stretch>
        </p:blipFill>
        <p:spPr>
          <a:xfrm>
            <a:off x="8530444" y="4420501"/>
            <a:ext cx="1604556" cy="1112700"/>
          </a:xfrm>
          <a:prstGeom prst="rect">
            <a:avLst/>
          </a:prstGeom>
          <a:noFill/>
          <a:ln>
            <a:noFill/>
          </a:ln>
        </p:spPr>
      </p:pic>
      <p:pic>
        <p:nvPicPr>
          <p:cNvPr id="869" name="Google Shape;869;p111"/>
          <p:cNvPicPr preferRelativeResize="0"/>
          <p:nvPr/>
        </p:nvPicPr>
        <p:blipFill>
          <a:blip r:embed="rId5">
            <a:alphaModFix/>
          </a:blip>
          <a:stretch>
            <a:fillRect/>
          </a:stretch>
        </p:blipFill>
        <p:spPr>
          <a:xfrm>
            <a:off x="7164617" y="4420500"/>
            <a:ext cx="989796" cy="1112699"/>
          </a:xfrm>
          <a:prstGeom prst="rect">
            <a:avLst/>
          </a:prstGeom>
          <a:noFill/>
          <a:ln>
            <a:noFill/>
          </a:ln>
        </p:spPr>
      </p:pic>
      <p:sp>
        <p:nvSpPr>
          <p:cNvPr id="870" name="Google Shape;870;p111"/>
          <p:cNvSpPr txBox="1"/>
          <p:nvPr/>
        </p:nvSpPr>
        <p:spPr>
          <a:xfrm>
            <a:off x="5488375" y="2035500"/>
            <a:ext cx="5115300" cy="2281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Roboto Mono"/>
                <a:ea typeface="Roboto Mono"/>
                <a:cs typeface="Roboto Mono"/>
                <a:sym typeface="Roboto Mono"/>
              </a:rPr>
              <a:t>std::unique_ptr&lt;table&gt;</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gather(table_view const&amp; input,</a:t>
            </a:r>
            <a:endParaRPr sz="1600">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latin typeface="Roboto Mono"/>
                <a:ea typeface="Roboto Mono"/>
                <a:cs typeface="Roboto Mono"/>
                <a:sym typeface="Roboto Mono"/>
              </a:rPr>
              <a:t>       column_view const&amp; gather_map, …)</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	// return a new table containing</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    // rows from input indexed by </a:t>
            </a:r>
            <a:br>
              <a:rPr lang="en-US" sz="1600">
                <a:latin typeface="Roboto Mono"/>
                <a:ea typeface="Roboto Mono"/>
                <a:cs typeface="Roboto Mono"/>
                <a:sym typeface="Roboto Mono"/>
              </a:rPr>
            </a:br>
            <a:r>
              <a:rPr lang="en-US" sz="1600">
                <a:latin typeface="Roboto Mono"/>
                <a:ea typeface="Roboto Mono"/>
                <a:cs typeface="Roboto Mono"/>
                <a:sym typeface="Roboto Mono"/>
              </a:rPr>
              <a:t>    // gather_map</a:t>
            </a:r>
            <a:endParaRPr sz="1600">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latin typeface="Roboto Mono"/>
                <a:ea typeface="Roboto Mono"/>
                <a:cs typeface="Roboto Mono"/>
                <a:sym typeface="Roboto Mono"/>
              </a:rPr>
              <a:t>}</a:t>
            </a:r>
            <a:endParaRPr sz="1600">
              <a:latin typeface="Roboto Mono"/>
              <a:ea typeface="Roboto Mono"/>
              <a:cs typeface="Roboto Mono"/>
              <a:sym typeface="Roboto Mon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12"/>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the Backbone of Data Science</a:t>
            </a:r>
            <a:endParaRPr/>
          </a:p>
        </p:txBody>
      </p:sp>
      <p:sp>
        <p:nvSpPr>
          <p:cNvPr id="877" name="Google Shape;877;p112"/>
          <p:cNvSpPr txBox="1"/>
          <p:nvPr>
            <p:ph idx="4294967295" type="body"/>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rtl="0" algn="ctr">
              <a:lnSpc>
                <a:spcPct val="90000"/>
              </a:lnSpc>
              <a:spcBef>
                <a:spcPts val="0"/>
              </a:spcBef>
              <a:spcAft>
                <a:spcPts val="0"/>
              </a:spcAft>
              <a:buClr>
                <a:schemeClr val="dk1"/>
              </a:buClr>
              <a:buSzPts val="600"/>
              <a:buFont typeface="Trebuchet MS"/>
              <a:buNone/>
            </a:pPr>
            <a:r>
              <a:rPr lang="en-US" sz="2400">
                <a:solidFill>
                  <a:schemeClr val="lt2"/>
                </a:solidFill>
                <a:latin typeface="Trebuchet MS"/>
                <a:ea typeface="Trebuchet MS"/>
                <a:cs typeface="Trebuchet MS"/>
                <a:sym typeface="Trebuchet MS"/>
              </a:rPr>
              <a:t>cuDF is…</a:t>
            </a:r>
            <a:endParaRPr/>
          </a:p>
        </p:txBody>
      </p:sp>
      <p:sp>
        <p:nvSpPr>
          <p:cNvPr id="878" name="Google Shape;878;p112"/>
          <p:cNvSpPr/>
          <p:nvPr/>
        </p:nvSpPr>
        <p:spPr>
          <a:xfrm>
            <a:off x="5486398" y="1838423"/>
            <a:ext cx="548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Python </a:t>
            </a:r>
            <a:r>
              <a:rPr b="1" lang="en-US" sz="1800"/>
              <a:t>Library</a:t>
            </a:r>
            <a:endParaRPr/>
          </a:p>
        </p:txBody>
      </p:sp>
      <p:sp>
        <p:nvSpPr>
          <p:cNvPr id="879" name="Google Shape;879;p112"/>
          <p:cNvSpPr txBox="1"/>
          <p:nvPr>
            <p:ph idx="1" type="body"/>
          </p:nvPr>
        </p:nvSpPr>
        <p:spPr>
          <a:xfrm>
            <a:off x="5808150" y="2207749"/>
            <a:ext cx="4842900" cy="36141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600"/>
              </a:spcBef>
              <a:spcAft>
                <a:spcPts val="0"/>
              </a:spcAft>
              <a:buClr>
                <a:schemeClr val="dk2"/>
              </a:buClr>
              <a:buSzPts val="1600"/>
              <a:buChar char="●"/>
            </a:pPr>
            <a:r>
              <a:rPr lang="en-US" sz="1600">
                <a:solidFill>
                  <a:schemeClr val="dk2"/>
                </a:solidFill>
              </a:rPr>
              <a:t>A Python library for manipulating GPU DataFrames following the Pandas API</a:t>
            </a:r>
            <a:endParaRPr sz="1600">
              <a:solidFill>
                <a:schemeClr val="dk2"/>
              </a:solidFill>
            </a:endParaRPr>
          </a:p>
          <a:p>
            <a:pPr indent="0" lvl="0" marL="0" rtl="0" algn="l">
              <a:lnSpc>
                <a:spcPct val="100000"/>
              </a:lnSpc>
              <a:spcBef>
                <a:spcPts val="600"/>
              </a:spcBef>
              <a:spcAft>
                <a:spcPts val="0"/>
              </a:spcAft>
              <a:buNone/>
            </a:pPr>
            <a:r>
              <a:t/>
            </a:r>
            <a:endParaRPr sz="1600">
              <a:solidFill>
                <a:schemeClr val="dk2"/>
              </a:solidFill>
            </a:endParaRPr>
          </a:p>
          <a:p>
            <a:pPr indent="-330200" lvl="0" marL="457200" rtl="0" algn="l">
              <a:lnSpc>
                <a:spcPct val="100000"/>
              </a:lnSpc>
              <a:spcBef>
                <a:spcPts val="600"/>
              </a:spcBef>
              <a:spcAft>
                <a:spcPts val="0"/>
              </a:spcAft>
              <a:buClr>
                <a:schemeClr val="dk2"/>
              </a:buClr>
              <a:buSzPts val="1600"/>
              <a:buChar char="●"/>
            </a:pPr>
            <a:r>
              <a:rPr lang="en-US" sz="1600">
                <a:solidFill>
                  <a:schemeClr val="dk2"/>
                </a:solidFill>
              </a:rPr>
              <a:t>Python interface to CUDA C++ library with additional functionality</a:t>
            </a:r>
            <a:endParaRPr sz="1600">
              <a:solidFill>
                <a:schemeClr val="dk2"/>
              </a:solidFill>
            </a:endParaRPr>
          </a:p>
          <a:p>
            <a:pPr indent="0" lvl="0" marL="0" rtl="0" algn="l">
              <a:lnSpc>
                <a:spcPct val="100000"/>
              </a:lnSpc>
              <a:spcBef>
                <a:spcPts val="600"/>
              </a:spcBef>
              <a:spcAft>
                <a:spcPts val="0"/>
              </a:spcAft>
              <a:buNone/>
            </a:pPr>
            <a:r>
              <a:t/>
            </a:r>
            <a:endParaRPr sz="1600">
              <a:solidFill>
                <a:schemeClr val="dk2"/>
              </a:solidFill>
            </a:endParaRPr>
          </a:p>
          <a:p>
            <a:pPr indent="-330200" lvl="0" marL="457200" rtl="0" algn="l">
              <a:lnSpc>
                <a:spcPct val="100000"/>
              </a:lnSpc>
              <a:spcBef>
                <a:spcPts val="600"/>
              </a:spcBef>
              <a:spcAft>
                <a:spcPts val="0"/>
              </a:spcAft>
              <a:buClr>
                <a:schemeClr val="dk2"/>
              </a:buClr>
              <a:buSzPts val="1600"/>
              <a:buChar char="●"/>
            </a:pPr>
            <a:r>
              <a:rPr lang="en-US" sz="1600">
                <a:solidFill>
                  <a:schemeClr val="dk2"/>
                </a:solidFill>
              </a:rPr>
              <a:t>Creating GPU DataFrames from Numpy arrays, Pandas DataFrames, and PyArrow Tables</a:t>
            </a:r>
            <a:endParaRPr sz="1600">
              <a:solidFill>
                <a:schemeClr val="dk2"/>
              </a:solidFill>
            </a:endParaRPr>
          </a:p>
          <a:p>
            <a:pPr indent="0" lvl="0" marL="0" rtl="0" algn="l">
              <a:lnSpc>
                <a:spcPct val="100000"/>
              </a:lnSpc>
              <a:spcBef>
                <a:spcPts val="600"/>
              </a:spcBef>
              <a:spcAft>
                <a:spcPts val="0"/>
              </a:spcAft>
              <a:buNone/>
            </a:pPr>
            <a:r>
              <a:t/>
            </a:r>
            <a:endParaRPr sz="1600">
              <a:solidFill>
                <a:schemeClr val="dk2"/>
              </a:solidFill>
            </a:endParaRPr>
          </a:p>
          <a:p>
            <a:pPr indent="-330200" lvl="0" marL="457200" rtl="0" algn="l">
              <a:lnSpc>
                <a:spcPct val="100000"/>
              </a:lnSpc>
              <a:spcBef>
                <a:spcPts val="600"/>
              </a:spcBef>
              <a:spcAft>
                <a:spcPts val="0"/>
              </a:spcAft>
              <a:buClr>
                <a:schemeClr val="dk2"/>
              </a:buClr>
              <a:buSzPts val="1600"/>
              <a:buChar char="●"/>
            </a:pPr>
            <a:r>
              <a:rPr lang="en-US" sz="1600">
                <a:solidFill>
                  <a:schemeClr val="dk2"/>
                </a:solidFill>
              </a:rPr>
              <a:t>JIT compilation of User-Defined Functions (UDFs) using Numba</a:t>
            </a:r>
            <a:endParaRPr sz="1600">
              <a:solidFill>
                <a:schemeClr val="dk2"/>
              </a:solidFill>
            </a:endParaRPr>
          </a:p>
          <a:p>
            <a:pPr indent="-184150" lvl="0" marL="285750" rtl="0" algn="l">
              <a:lnSpc>
                <a:spcPct val="100000"/>
              </a:lnSpc>
              <a:spcBef>
                <a:spcPts val="600"/>
              </a:spcBef>
              <a:spcAft>
                <a:spcPts val="0"/>
              </a:spcAft>
              <a:buClr>
                <a:schemeClr val="dk2"/>
              </a:buClr>
              <a:buSzPts val="1100"/>
              <a:buFont typeface="Arial"/>
              <a:buNone/>
            </a:pPr>
            <a:r>
              <a:t/>
            </a:r>
            <a:endParaRPr sz="1600">
              <a:solidFill>
                <a:schemeClr val="dk2"/>
              </a:solidFill>
            </a:endParaRPr>
          </a:p>
          <a:p>
            <a:pPr indent="-184150" lvl="0" marL="285750" rtl="0" algn="l">
              <a:lnSpc>
                <a:spcPct val="100000"/>
              </a:lnSpc>
              <a:spcBef>
                <a:spcPts val="600"/>
              </a:spcBef>
              <a:spcAft>
                <a:spcPts val="0"/>
              </a:spcAft>
              <a:buClr>
                <a:schemeClr val="dk2"/>
              </a:buClr>
              <a:buSzPts val="1600"/>
              <a:buFont typeface="Arial"/>
              <a:buNone/>
            </a:pPr>
            <a:r>
              <a:t/>
            </a:r>
            <a:endParaRPr sz="1600">
              <a:solidFill>
                <a:schemeClr val="dk2"/>
              </a:solidFill>
            </a:endParaRPr>
          </a:p>
        </p:txBody>
      </p:sp>
      <p:grpSp>
        <p:nvGrpSpPr>
          <p:cNvPr id="880" name="Google Shape;880;p112"/>
          <p:cNvGrpSpPr/>
          <p:nvPr/>
        </p:nvGrpSpPr>
        <p:grpSpPr>
          <a:xfrm>
            <a:off x="152400" y="2242838"/>
            <a:ext cx="5655751" cy="3543924"/>
            <a:chOff x="152400" y="1708925"/>
            <a:chExt cx="5655751" cy="3543924"/>
          </a:xfrm>
        </p:grpSpPr>
        <p:pic>
          <p:nvPicPr>
            <p:cNvPr id="881" name="Google Shape;881;p112"/>
            <p:cNvPicPr preferRelativeResize="0"/>
            <p:nvPr/>
          </p:nvPicPr>
          <p:blipFill rotWithShape="1">
            <a:blip r:embed="rId3">
              <a:alphaModFix/>
            </a:blip>
            <a:srcRect b="44610" l="0" r="0" t="0"/>
            <a:stretch/>
          </p:blipFill>
          <p:spPr>
            <a:xfrm>
              <a:off x="152400" y="1708925"/>
              <a:ext cx="5655751" cy="2298186"/>
            </a:xfrm>
            <a:prstGeom prst="rect">
              <a:avLst/>
            </a:prstGeom>
            <a:noFill/>
            <a:ln>
              <a:noFill/>
            </a:ln>
          </p:spPr>
        </p:pic>
        <p:pic>
          <p:nvPicPr>
            <p:cNvPr id="882" name="Google Shape;882;p112"/>
            <p:cNvPicPr preferRelativeResize="0"/>
            <p:nvPr/>
          </p:nvPicPr>
          <p:blipFill rotWithShape="1">
            <a:blip r:embed="rId4">
              <a:alphaModFix/>
            </a:blip>
            <a:srcRect b="0" l="0" r="0" t="69976"/>
            <a:stretch/>
          </p:blipFill>
          <p:spPr>
            <a:xfrm>
              <a:off x="152400" y="4007098"/>
              <a:ext cx="5655751" cy="1245751"/>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13"/>
          <p:cNvSpPr/>
          <p:nvPr/>
        </p:nvSpPr>
        <p:spPr>
          <a:xfrm>
            <a:off x="6474425" y="3594625"/>
            <a:ext cx="165300" cy="1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13"/>
          <p:cNvSpPr txBox="1"/>
          <p:nvPr/>
        </p:nvSpPr>
        <p:spPr>
          <a:xfrm>
            <a:off x="6639725" y="1547823"/>
            <a:ext cx="3330300" cy="165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cuDF v0.</a:t>
            </a:r>
            <a:r>
              <a:rPr lang="en-US">
                <a:solidFill>
                  <a:srgbClr val="666666"/>
                </a:solidFill>
                <a:latin typeface="Trebuchet MS"/>
                <a:ea typeface="Trebuchet MS"/>
                <a:cs typeface="Trebuchet MS"/>
                <a:sym typeface="Trebuchet MS"/>
              </a:rPr>
              <a:t>13</a:t>
            </a:r>
            <a:r>
              <a:rPr b="0" i="0" lang="en-US" sz="1400" u="none" cap="none" strike="noStrike">
                <a:solidFill>
                  <a:srgbClr val="666666"/>
                </a:solidFill>
                <a:latin typeface="Trebuchet MS"/>
                <a:ea typeface="Trebuchet MS"/>
                <a:cs typeface="Trebuchet MS"/>
                <a:sym typeface="Trebuchet MS"/>
              </a:rPr>
              <a:t>, Pandas 0.2</a:t>
            </a:r>
            <a:r>
              <a:rPr lang="en-US">
                <a:solidFill>
                  <a:srgbClr val="666666"/>
                </a:solidFill>
                <a:latin typeface="Trebuchet MS"/>
                <a:ea typeface="Trebuchet MS"/>
                <a:cs typeface="Trebuchet MS"/>
                <a:sym typeface="Trebuchet MS"/>
              </a:rPr>
              <a:t>5</a:t>
            </a:r>
            <a:r>
              <a:rPr b="0" i="0" lang="en-US" sz="1400" u="none" cap="none" strike="noStrike">
                <a:solidFill>
                  <a:srgbClr val="666666"/>
                </a:solidFill>
                <a:latin typeface="Trebuchet MS"/>
                <a:ea typeface="Trebuchet MS"/>
                <a:cs typeface="Trebuchet MS"/>
                <a:sym typeface="Trebuchet MS"/>
              </a:rPr>
              <a:t>.</a:t>
            </a:r>
            <a:r>
              <a:rPr lang="en-US">
                <a:solidFill>
                  <a:srgbClr val="666666"/>
                </a:solidFill>
                <a:latin typeface="Trebuchet MS"/>
                <a:ea typeface="Trebuchet MS"/>
                <a:cs typeface="Trebuchet MS"/>
                <a:sym typeface="Trebuchet MS"/>
              </a:rPr>
              <a:t>3</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Running on NVIDIA DGX-1:</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GPU: NVIDIA Tesla V100 32GB</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CPU: Intel(R) Xeon(R) CPU E5-2698 v4 </a:t>
            </a:r>
            <a:br>
              <a:rPr b="0" i="0" lang="en-US" sz="1400" u="none" cap="none" strike="noStrike">
                <a:solidFill>
                  <a:srgbClr val="666666"/>
                </a:solidFill>
                <a:latin typeface="Trebuchet MS"/>
                <a:ea typeface="Trebuchet MS"/>
                <a:cs typeface="Trebuchet MS"/>
                <a:sym typeface="Trebuchet MS"/>
              </a:rPr>
            </a:br>
            <a:r>
              <a:rPr b="0" i="0" lang="en-US" sz="1400" u="none" cap="none" strike="noStrike">
                <a:solidFill>
                  <a:srgbClr val="666666"/>
                </a:solidFill>
                <a:latin typeface="Trebuchet MS"/>
                <a:ea typeface="Trebuchet MS"/>
                <a:cs typeface="Trebuchet MS"/>
                <a:sym typeface="Trebuchet MS"/>
              </a:rPr>
              <a:t>        @ 2.20GHz</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lang="en-US">
                <a:solidFill>
                  <a:srgbClr val="666666"/>
                </a:solidFill>
                <a:latin typeface="Trebuchet MS"/>
                <a:ea typeface="Trebuchet MS"/>
                <a:cs typeface="Trebuchet MS"/>
                <a:sym typeface="Trebuchet MS"/>
              </a:rPr>
              <a:t>Benchmark Setup:</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666666"/>
                </a:solidFill>
                <a:latin typeface="Trebuchet MS"/>
                <a:ea typeface="Trebuchet MS"/>
                <a:cs typeface="Trebuchet MS"/>
                <a:sym typeface="Trebuchet MS"/>
              </a:rPr>
              <a:t>RMM Pool Allocator Enabled</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666666"/>
                </a:solidFill>
                <a:latin typeface="Trebuchet MS"/>
                <a:ea typeface="Trebuchet MS"/>
                <a:cs typeface="Trebuchet MS"/>
                <a:sym typeface="Trebuchet MS"/>
              </a:rPr>
              <a:t>DataFrames: 2x int32 columns key columns, 3x int32 value columns</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666666"/>
                </a:solidFill>
                <a:latin typeface="Trebuchet MS"/>
                <a:ea typeface="Trebuchet MS"/>
                <a:cs typeface="Trebuchet MS"/>
                <a:sym typeface="Trebuchet MS"/>
              </a:rPr>
              <a:t>Merge: inner</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666666"/>
                </a:solidFill>
                <a:latin typeface="Trebuchet MS"/>
                <a:ea typeface="Trebuchet MS"/>
                <a:cs typeface="Trebuchet MS"/>
                <a:sym typeface="Trebuchet MS"/>
              </a:rPr>
              <a:t>GroupBy: count, sum, min, max calculated for each value column</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p:txBody>
      </p:sp>
      <p:sp>
        <p:nvSpPr>
          <p:cNvPr id="890" name="Google Shape;890;p113"/>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1400"/>
              <a:buNone/>
            </a:pPr>
            <a:r>
              <a:rPr lang="en-US"/>
              <a:t>Benchmarks: single-GPU Speedup vs. Pandas</a:t>
            </a:r>
            <a:endParaRPr/>
          </a:p>
        </p:txBody>
      </p:sp>
      <p:pic>
        <p:nvPicPr>
          <p:cNvPr id="891" name="Google Shape;891;p113"/>
          <p:cNvPicPr preferRelativeResize="0"/>
          <p:nvPr/>
        </p:nvPicPr>
        <p:blipFill>
          <a:blip r:embed="rId3">
            <a:alphaModFix/>
          </a:blip>
          <a:stretch>
            <a:fillRect/>
          </a:stretch>
        </p:blipFill>
        <p:spPr>
          <a:xfrm>
            <a:off x="498350" y="1252225"/>
            <a:ext cx="5277522" cy="458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87"/>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Processing Evolution</a:t>
            </a:r>
            <a:endParaRPr/>
          </a:p>
        </p:txBody>
      </p:sp>
      <p:sp>
        <p:nvSpPr>
          <p:cNvPr id="377" name="Google Shape;377;p87"/>
          <p:cNvSpPr txBox="1"/>
          <p:nvPr>
            <p:ph idx="2" type="body"/>
          </p:nvPr>
        </p:nvSpPr>
        <p:spPr>
          <a:xfrm>
            <a:off x="498348" y="1259533"/>
            <a:ext cx="9976200" cy="525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Faster data access, less data movement</a:t>
            </a:r>
            <a:endParaRPr/>
          </a:p>
        </p:txBody>
      </p:sp>
      <p:sp>
        <p:nvSpPr>
          <p:cNvPr id="378" name="Google Shape;378;p87"/>
          <p:cNvSpPr txBox="1"/>
          <p:nvPr/>
        </p:nvSpPr>
        <p:spPr>
          <a:xfrm>
            <a:off x="8998302" y="2851112"/>
            <a:ext cx="2043000" cy="867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Trebuchet MS"/>
              <a:buNone/>
            </a:pPr>
            <a:r>
              <a:rPr b="1" i="0" lang="en-US" sz="1400" u="none" cap="none" strike="noStrike">
                <a:solidFill>
                  <a:srgbClr val="000000"/>
                </a:solidFill>
                <a:latin typeface="Trebuchet MS"/>
                <a:ea typeface="Trebuchet MS"/>
                <a:cs typeface="Trebuchet MS"/>
                <a:sym typeface="Trebuchet MS"/>
              </a:rPr>
              <a:t>25-100x Improvement</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Less code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Language flexible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Primarily In-Memory</a:t>
            </a:r>
            <a:endParaRPr/>
          </a:p>
        </p:txBody>
      </p:sp>
      <p:sp>
        <p:nvSpPr>
          <p:cNvPr id="379" name="Google Shape;379;p87"/>
          <p:cNvSpPr/>
          <p:nvPr/>
        </p:nvSpPr>
        <p:spPr>
          <a:xfrm>
            <a:off x="498348"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380" name="Google Shape;380;p87"/>
          <p:cNvSpPr/>
          <p:nvPr/>
        </p:nvSpPr>
        <p:spPr>
          <a:xfrm>
            <a:off x="3423369"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Write</a:t>
            </a:r>
            <a:endParaRPr/>
          </a:p>
        </p:txBody>
      </p:sp>
      <p:sp>
        <p:nvSpPr>
          <p:cNvPr id="381" name="Google Shape;381;p87"/>
          <p:cNvSpPr/>
          <p:nvPr/>
        </p:nvSpPr>
        <p:spPr>
          <a:xfrm>
            <a:off x="4101722"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382" name="Google Shape;382;p87"/>
          <p:cNvSpPr/>
          <p:nvPr/>
        </p:nvSpPr>
        <p:spPr>
          <a:xfrm>
            <a:off x="7021436"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Write</a:t>
            </a:r>
            <a:endParaRPr/>
          </a:p>
        </p:txBody>
      </p:sp>
      <p:sp>
        <p:nvSpPr>
          <p:cNvPr id="383" name="Google Shape;383;p87"/>
          <p:cNvSpPr/>
          <p:nvPr/>
        </p:nvSpPr>
        <p:spPr>
          <a:xfrm>
            <a:off x="7703569" y="2055547"/>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384" name="Google Shape;384;p87"/>
          <p:cNvSpPr/>
          <p:nvPr/>
        </p:nvSpPr>
        <p:spPr>
          <a:xfrm>
            <a:off x="1137368" y="2054541"/>
            <a:ext cx="2289900" cy="711900"/>
          </a:xfrm>
          <a:prstGeom prst="rect">
            <a:avLst/>
          </a:prstGeom>
          <a:solidFill>
            <a:srgbClr val="43AD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Query</a:t>
            </a:r>
            <a:endParaRPr/>
          </a:p>
        </p:txBody>
      </p:sp>
      <p:sp>
        <p:nvSpPr>
          <p:cNvPr id="385" name="Google Shape;385;p87"/>
          <p:cNvSpPr/>
          <p:nvPr/>
        </p:nvSpPr>
        <p:spPr>
          <a:xfrm>
            <a:off x="4738619" y="2054541"/>
            <a:ext cx="2286000" cy="711900"/>
          </a:xfrm>
          <a:prstGeom prst="rect">
            <a:avLst/>
          </a:prstGeom>
          <a:solidFill>
            <a:srgbClr val="E680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ETL</a:t>
            </a:r>
            <a:endParaRPr/>
          </a:p>
        </p:txBody>
      </p:sp>
      <p:sp>
        <p:nvSpPr>
          <p:cNvPr id="386" name="Google Shape;386;p87"/>
          <p:cNvSpPr/>
          <p:nvPr/>
        </p:nvSpPr>
        <p:spPr>
          <a:xfrm>
            <a:off x="8339774" y="2054541"/>
            <a:ext cx="2286000" cy="711900"/>
          </a:xfrm>
          <a:prstGeom prst="rect">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ML Train</a:t>
            </a:r>
            <a:endParaRPr/>
          </a:p>
        </p:txBody>
      </p:sp>
      <p:sp>
        <p:nvSpPr>
          <p:cNvPr id="387" name="Google Shape;387;p87"/>
          <p:cNvSpPr/>
          <p:nvPr/>
        </p:nvSpPr>
        <p:spPr>
          <a:xfrm>
            <a:off x="498348" y="3100515"/>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388" name="Google Shape;388;p87"/>
          <p:cNvSpPr/>
          <p:nvPr/>
        </p:nvSpPr>
        <p:spPr>
          <a:xfrm>
            <a:off x="1137368" y="3100514"/>
            <a:ext cx="1828800" cy="711900"/>
          </a:xfrm>
          <a:prstGeom prst="rect">
            <a:avLst/>
          </a:prstGeom>
          <a:solidFill>
            <a:srgbClr val="43AD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Query</a:t>
            </a:r>
            <a:endParaRPr/>
          </a:p>
        </p:txBody>
      </p:sp>
      <p:sp>
        <p:nvSpPr>
          <p:cNvPr id="389" name="Google Shape;389;p87"/>
          <p:cNvSpPr/>
          <p:nvPr/>
        </p:nvSpPr>
        <p:spPr>
          <a:xfrm>
            <a:off x="2966170" y="3100019"/>
            <a:ext cx="1828800" cy="711900"/>
          </a:xfrm>
          <a:prstGeom prst="rect">
            <a:avLst/>
          </a:prstGeom>
          <a:solidFill>
            <a:srgbClr val="E680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ETL</a:t>
            </a:r>
            <a:endParaRPr/>
          </a:p>
        </p:txBody>
      </p:sp>
      <p:sp>
        <p:nvSpPr>
          <p:cNvPr id="390" name="Google Shape;390;p87"/>
          <p:cNvSpPr/>
          <p:nvPr/>
        </p:nvSpPr>
        <p:spPr>
          <a:xfrm>
            <a:off x="4793912" y="3100019"/>
            <a:ext cx="1828800" cy="711900"/>
          </a:xfrm>
          <a:prstGeom prst="rect">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ML Train</a:t>
            </a:r>
            <a:endParaRPr/>
          </a:p>
        </p:txBody>
      </p:sp>
      <p:sp>
        <p:nvSpPr>
          <p:cNvPr id="391" name="Google Shape;391;p87"/>
          <p:cNvSpPr/>
          <p:nvPr/>
        </p:nvSpPr>
        <p:spPr>
          <a:xfrm>
            <a:off x="497288" y="4138671"/>
            <a:ext cx="640200" cy="714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392" name="Google Shape;392;p87"/>
          <p:cNvSpPr/>
          <p:nvPr/>
        </p:nvSpPr>
        <p:spPr>
          <a:xfrm>
            <a:off x="1137368"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393" name="Google Shape;393;p87"/>
          <p:cNvSpPr/>
          <p:nvPr/>
        </p:nvSpPr>
        <p:spPr>
          <a:xfrm>
            <a:off x="1495427" y="4140966"/>
            <a:ext cx="410700" cy="711900"/>
          </a:xfrm>
          <a:prstGeom prst="rect">
            <a:avLst/>
          </a:prstGeom>
          <a:solidFill>
            <a:srgbClr val="43AD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Query</a:t>
            </a:r>
            <a:endParaRPr/>
          </a:p>
        </p:txBody>
      </p:sp>
      <p:sp>
        <p:nvSpPr>
          <p:cNvPr id="394" name="Google Shape;394;p87"/>
          <p:cNvSpPr/>
          <p:nvPr/>
        </p:nvSpPr>
        <p:spPr>
          <a:xfrm>
            <a:off x="1906125" y="4140975"/>
            <a:ext cx="371400" cy="711900"/>
          </a:xfrm>
          <a:prstGeom prst="rect">
            <a:avLst/>
          </a:prstGeom>
          <a:solidFill>
            <a:srgbClr val="3F3F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CPU</a:t>
            </a:r>
            <a:endParaRPr sz="1150"/>
          </a:p>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Write</a:t>
            </a:r>
            <a:endParaRPr sz="1150"/>
          </a:p>
        </p:txBody>
      </p:sp>
      <p:sp>
        <p:nvSpPr>
          <p:cNvPr id="395" name="Google Shape;395;p87"/>
          <p:cNvSpPr/>
          <p:nvPr/>
        </p:nvSpPr>
        <p:spPr>
          <a:xfrm>
            <a:off x="2316834"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396" name="Google Shape;396;p87"/>
          <p:cNvSpPr/>
          <p:nvPr/>
        </p:nvSpPr>
        <p:spPr>
          <a:xfrm>
            <a:off x="2674893" y="4140966"/>
            <a:ext cx="410700" cy="711900"/>
          </a:xfrm>
          <a:prstGeom prst="rect">
            <a:avLst/>
          </a:prstGeom>
          <a:solidFill>
            <a:srgbClr val="E6804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ETL</a:t>
            </a:r>
            <a:endParaRPr/>
          </a:p>
        </p:txBody>
      </p:sp>
      <p:sp>
        <p:nvSpPr>
          <p:cNvPr id="397" name="Google Shape;397;p87"/>
          <p:cNvSpPr/>
          <p:nvPr/>
        </p:nvSpPr>
        <p:spPr>
          <a:xfrm>
            <a:off x="3085600" y="4140975"/>
            <a:ext cx="371400" cy="711900"/>
          </a:xfrm>
          <a:prstGeom prst="rect">
            <a:avLst/>
          </a:prstGeom>
          <a:solidFill>
            <a:srgbClr val="3F3F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CPU</a:t>
            </a:r>
            <a:endParaRPr sz="1150"/>
          </a:p>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Write</a:t>
            </a:r>
            <a:endParaRPr sz="1150"/>
          </a:p>
        </p:txBody>
      </p:sp>
      <p:sp>
        <p:nvSpPr>
          <p:cNvPr id="398" name="Google Shape;398;p87"/>
          <p:cNvSpPr/>
          <p:nvPr/>
        </p:nvSpPr>
        <p:spPr>
          <a:xfrm>
            <a:off x="3496300"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399" name="Google Shape;399;p87"/>
          <p:cNvSpPr/>
          <p:nvPr/>
        </p:nvSpPr>
        <p:spPr>
          <a:xfrm>
            <a:off x="3854359" y="4140966"/>
            <a:ext cx="410700" cy="711900"/>
          </a:xfrm>
          <a:prstGeom prst="rect">
            <a:avLst/>
          </a:prstGeom>
          <a:solidFill>
            <a:srgbClr val="EB484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ML</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Train</a:t>
            </a:r>
            <a:endParaRPr/>
          </a:p>
        </p:txBody>
      </p:sp>
      <p:cxnSp>
        <p:nvCxnSpPr>
          <p:cNvPr id="400" name="Google Shape;400;p87"/>
          <p:cNvCxnSpPr/>
          <p:nvPr/>
        </p:nvCxnSpPr>
        <p:spPr>
          <a:xfrm flipH="1">
            <a:off x="6670872" y="2954236"/>
            <a:ext cx="2279400" cy="579900"/>
          </a:xfrm>
          <a:prstGeom prst="bentConnector3">
            <a:avLst>
              <a:gd fmla="val -1332" name="adj1"/>
            </a:avLst>
          </a:prstGeom>
          <a:noFill/>
          <a:ln cap="flat" cmpd="sng" w="50800">
            <a:solidFill>
              <a:srgbClr val="7F7F7F"/>
            </a:solidFill>
            <a:prstDash val="solid"/>
            <a:round/>
            <a:headEnd len="sm" w="sm" type="none"/>
            <a:tailEnd len="med" w="med" type="triangle"/>
          </a:ln>
        </p:spPr>
      </p:cxnSp>
      <p:cxnSp>
        <p:nvCxnSpPr>
          <p:cNvPr id="401" name="Google Shape;401;p87"/>
          <p:cNvCxnSpPr/>
          <p:nvPr/>
        </p:nvCxnSpPr>
        <p:spPr>
          <a:xfrm flipH="1">
            <a:off x="4675802" y="3941335"/>
            <a:ext cx="1725000" cy="643200"/>
          </a:xfrm>
          <a:prstGeom prst="bentConnector3">
            <a:avLst>
              <a:gd fmla="val -1660" name="adj1"/>
            </a:avLst>
          </a:prstGeom>
          <a:noFill/>
          <a:ln cap="flat" cmpd="sng" w="50800">
            <a:solidFill>
              <a:srgbClr val="7F7F7F"/>
            </a:solidFill>
            <a:prstDash val="solid"/>
            <a:round/>
            <a:headEnd len="sm" w="sm" type="none"/>
            <a:tailEnd len="med" w="med" type="triangle"/>
          </a:ln>
        </p:spPr>
      </p:cxnSp>
      <p:sp>
        <p:nvSpPr>
          <p:cNvPr id="402" name="Google Shape;402;p87"/>
          <p:cNvSpPr txBox="1"/>
          <p:nvPr/>
        </p:nvSpPr>
        <p:spPr>
          <a:xfrm>
            <a:off x="6504529" y="3856835"/>
            <a:ext cx="1897200" cy="106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Trebuchet MS"/>
              <a:buNone/>
            </a:pPr>
            <a:r>
              <a:rPr b="1" i="0" lang="en-US" sz="1400" u="none" cap="none" strike="noStrike">
                <a:solidFill>
                  <a:srgbClr val="000000"/>
                </a:solidFill>
                <a:latin typeface="Trebuchet MS"/>
                <a:ea typeface="Trebuchet MS"/>
                <a:cs typeface="Trebuchet MS"/>
                <a:sym typeface="Trebuchet MS"/>
              </a:rPr>
              <a:t>5-10x Improvement</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More code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Language rigid</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Substantially on GPU</a:t>
            </a:r>
            <a:endParaRPr/>
          </a:p>
          <a:p>
            <a:pPr indent="0" lvl="0" marL="0" marR="0" rtl="0" algn="ctr">
              <a:lnSpc>
                <a:spcPct val="90000"/>
              </a:lnSpc>
              <a:spcBef>
                <a:spcPts val="0"/>
              </a:spcBef>
              <a:spcAft>
                <a:spcPts val="0"/>
              </a:spcAft>
              <a:buClr>
                <a:schemeClr val="lt1"/>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
        <p:nvSpPr>
          <p:cNvPr id="403" name="Google Shape;403;p87"/>
          <p:cNvSpPr txBox="1"/>
          <p:nvPr/>
        </p:nvSpPr>
        <p:spPr>
          <a:xfrm>
            <a:off x="497288" y="3821618"/>
            <a:ext cx="4293000" cy="34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1100"/>
              <a:buFont typeface="Arial"/>
              <a:buNone/>
            </a:pPr>
            <a:r>
              <a:rPr lang="en-US" sz="1800">
                <a:solidFill>
                  <a:schemeClr val="dk2"/>
                </a:solidFill>
                <a:latin typeface="Trebuchet MS"/>
                <a:ea typeface="Trebuchet MS"/>
                <a:cs typeface="Trebuchet MS"/>
                <a:sym typeface="Trebuchet MS"/>
              </a:rPr>
              <a:t>Traditional GPU Processing</a:t>
            </a:r>
            <a:endParaRPr sz="1800">
              <a:solidFill>
                <a:schemeClr val="dk2"/>
              </a:solidFill>
              <a:latin typeface="Trebuchet MS"/>
              <a:ea typeface="Trebuchet MS"/>
              <a:cs typeface="Trebuchet MS"/>
              <a:sym typeface="Trebuchet MS"/>
            </a:endParaRPr>
          </a:p>
        </p:txBody>
      </p:sp>
      <p:sp>
        <p:nvSpPr>
          <p:cNvPr id="404" name="Google Shape;404;p87"/>
          <p:cNvSpPr txBox="1"/>
          <p:nvPr/>
        </p:nvSpPr>
        <p:spPr>
          <a:xfrm>
            <a:off x="500883" y="1706407"/>
            <a:ext cx="4293000" cy="341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Hadoop Processing, Reading from disk</a:t>
            </a:r>
            <a:endParaRPr/>
          </a:p>
        </p:txBody>
      </p:sp>
      <p:sp>
        <p:nvSpPr>
          <p:cNvPr id="405" name="Google Shape;405;p87"/>
          <p:cNvSpPr txBox="1"/>
          <p:nvPr/>
        </p:nvSpPr>
        <p:spPr>
          <a:xfrm>
            <a:off x="500883" y="2757891"/>
            <a:ext cx="4293000" cy="341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Spark In-Memory Processing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14"/>
          <p:cNvSpPr/>
          <p:nvPr/>
        </p:nvSpPr>
        <p:spPr>
          <a:xfrm>
            <a:off x="664029" y="3330971"/>
            <a:ext cx="1768019" cy="4572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898" name="Google Shape;898;p114"/>
          <p:cNvCxnSpPr/>
          <p:nvPr/>
        </p:nvCxnSpPr>
        <p:spPr>
          <a:xfrm rot="-5400000">
            <a:off x="7264281" y="4039866"/>
            <a:ext cx="365760" cy="0"/>
          </a:xfrm>
          <a:prstGeom prst="straightConnector1">
            <a:avLst/>
          </a:prstGeom>
          <a:noFill/>
          <a:ln cap="flat" cmpd="sng" w="12700">
            <a:solidFill>
              <a:srgbClr val="595959"/>
            </a:solidFill>
            <a:prstDash val="solid"/>
            <a:round/>
            <a:headEnd len="med" w="med" type="triangle"/>
            <a:tailEnd len="med" w="med" type="triangle"/>
          </a:ln>
        </p:spPr>
      </p:cxnSp>
      <p:sp>
        <p:nvSpPr>
          <p:cNvPr id="899" name="Google Shape;899;p114"/>
          <p:cNvSpPr/>
          <p:nvPr/>
        </p:nvSpPr>
        <p:spPr>
          <a:xfrm>
            <a:off x="664029" y="4301564"/>
            <a:ext cx="9633517" cy="457201"/>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900" name="Google Shape;900;p114"/>
          <p:cNvSpPr/>
          <p:nvPr/>
        </p:nvSpPr>
        <p:spPr>
          <a:xfrm>
            <a:off x="664029"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901" name="Google Shape;901;p114"/>
          <p:cNvSpPr/>
          <p:nvPr/>
        </p:nvSpPr>
        <p:spPr>
          <a:xfrm>
            <a:off x="7462906"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902" name="Google Shape;902;p114"/>
          <p:cNvSpPr/>
          <p:nvPr/>
        </p:nvSpPr>
        <p:spPr>
          <a:xfrm>
            <a:off x="4063468"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903" name="Google Shape;903;p114"/>
          <p:cNvCxnSpPr>
            <a:endCxn id="902"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904" name="Google Shape;904;p114"/>
          <p:cNvCxnSpPr>
            <a:endCxn id="901"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905" name="Google Shape;905;p114"/>
          <p:cNvSpPr/>
          <p:nvPr/>
        </p:nvSpPr>
        <p:spPr>
          <a:xfrm>
            <a:off x="2630404" y="3330971"/>
            <a:ext cx="1768019"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906" name="Google Shape;906;p114"/>
          <p:cNvSpPr/>
          <p:nvPr/>
        </p:nvSpPr>
        <p:spPr>
          <a:xfrm>
            <a:off x="4596778" y="3330971"/>
            <a:ext cx="1768019"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907" name="Google Shape;907;p114"/>
          <p:cNvSpPr/>
          <p:nvPr/>
        </p:nvSpPr>
        <p:spPr>
          <a:xfrm>
            <a:off x="6563152"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908" name="Google Shape;908;p114"/>
          <p:cNvSpPr/>
          <p:nvPr/>
        </p:nvSpPr>
        <p:spPr>
          <a:xfrm>
            <a:off x="8529527"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a:t>
            </a:r>
            <a:r>
              <a:rPr lang="en-US" sz="1200">
                <a:solidFill>
                  <a:schemeClr val="lt1"/>
                </a:solidFill>
                <a:latin typeface="Trebuchet MS"/>
                <a:ea typeface="Trebuchet MS"/>
                <a:cs typeface="Trebuchet MS"/>
                <a:sym typeface="Trebuchet MS"/>
              </a:rPr>
              <a:t> &lt;&gt; </a:t>
            </a:r>
            <a:r>
              <a:rPr lang="en-US" sz="1200">
                <a:solidFill>
                  <a:schemeClr val="lt1"/>
                </a:solidFill>
                <a:latin typeface="Trebuchet MS"/>
                <a:ea typeface="Trebuchet MS"/>
                <a:cs typeface="Trebuchet MS"/>
                <a:sym typeface="Trebuchet MS"/>
              </a:rPr>
              <a:t>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909" name="Google Shape;909;p114"/>
          <p:cNvCxnSpPr/>
          <p:nvPr/>
        </p:nvCxnSpPr>
        <p:spPr>
          <a:xfrm rot="-5400000">
            <a:off x="9233430"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10" name="Google Shape;910;p114"/>
          <p:cNvCxnSpPr/>
          <p:nvPr/>
        </p:nvCxnSpPr>
        <p:spPr>
          <a:xfrm rot="-5400000">
            <a:off x="5297907"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11" name="Google Shape;911;p114"/>
          <p:cNvCxnSpPr/>
          <p:nvPr/>
        </p:nvCxnSpPr>
        <p:spPr>
          <a:xfrm rot="-5400000">
            <a:off x="3331533"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12" name="Google Shape;912;p114"/>
          <p:cNvCxnSpPr/>
          <p:nvPr/>
        </p:nvCxnSpPr>
        <p:spPr>
          <a:xfrm rot="-5400000">
            <a:off x="1365158" y="4039866"/>
            <a:ext cx="365760" cy="0"/>
          </a:xfrm>
          <a:prstGeom prst="straightConnector1">
            <a:avLst/>
          </a:prstGeom>
          <a:noFill/>
          <a:ln cap="flat" cmpd="sng" w="12700">
            <a:solidFill>
              <a:srgbClr val="595959"/>
            </a:solidFill>
            <a:prstDash val="solid"/>
            <a:round/>
            <a:headEnd len="med" w="med" type="triangle"/>
            <a:tailEnd len="med" w="med" type="triangle"/>
          </a:ln>
        </p:spPr>
      </p:cxnSp>
      <p:pic>
        <p:nvPicPr>
          <p:cNvPr id="913" name="Google Shape;913;p114"/>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914" name="Google Shape;914;p114"/>
          <p:cNvSpPr/>
          <p:nvPr/>
        </p:nvSpPr>
        <p:spPr>
          <a:xfrm>
            <a:off x="654635" y="2865695"/>
            <a:ext cx="5700768" cy="278969"/>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sp>
        <p:nvSpPr>
          <p:cNvPr id="915" name="Google Shape;915;p114"/>
          <p:cNvSpPr txBox="1"/>
          <p:nvPr>
            <p:ph type="title"/>
          </p:nvPr>
        </p:nvSpPr>
        <p:spPr>
          <a:xfrm>
            <a:off x="498348" y="661226"/>
            <a:ext cx="9976103"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the Backbone of Data Science</a:t>
            </a:r>
            <a:endParaRPr/>
          </a:p>
        </p:txBody>
      </p:sp>
      <p:sp>
        <p:nvSpPr>
          <p:cNvPr id="916" name="Google Shape;916;p114"/>
          <p:cNvSpPr txBox="1"/>
          <p:nvPr/>
        </p:nvSpPr>
        <p:spPr>
          <a:xfrm>
            <a:off x="498348" y="1183333"/>
            <a:ext cx="9976103" cy="525462"/>
          </a:xfrm>
          <a:prstGeom prst="rect">
            <a:avLst/>
          </a:prstGeom>
          <a:noFill/>
          <a:ln>
            <a:noFill/>
          </a:ln>
        </p:spPr>
        <p:txBody>
          <a:bodyPr anchorCtr="0" anchor="ctr"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cuDF is not the end of the story</a:t>
            </a:r>
            <a:endParaRPr/>
          </a:p>
        </p:txBody>
      </p:sp>
      <p:cxnSp>
        <p:nvCxnSpPr>
          <p:cNvPr id="917" name="Google Shape;917;p114"/>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115"/>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ETL: the Backbone of Data Science</a:t>
            </a:r>
            <a:endParaRPr/>
          </a:p>
        </p:txBody>
      </p:sp>
      <p:sp>
        <p:nvSpPr>
          <p:cNvPr id="924" name="Google Shape;924;p115"/>
          <p:cNvSpPr txBox="1"/>
          <p:nvPr>
            <p:ph idx="4294967295" type="body"/>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rtl="0" algn="ctr">
              <a:lnSpc>
                <a:spcPct val="90000"/>
              </a:lnSpc>
              <a:spcBef>
                <a:spcPts val="0"/>
              </a:spcBef>
              <a:spcAft>
                <a:spcPts val="0"/>
              </a:spcAft>
              <a:buClr>
                <a:schemeClr val="dk1"/>
              </a:buClr>
              <a:buSzPts val="600"/>
              <a:buFont typeface="Trebuchet MS"/>
              <a:buNone/>
            </a:pPr>
            <a:r>
              <a:rPr lang="en-US" sz="2400">
                <a:solidFill>
                  <a:schemeClr val="lt2"/>
                </a:solidFill>
                <a:latin typeface="Trebuchet MS"/>
                <a:ea typeface="Trebuchet MS"/>
                <a:cs typeface="Trebuchet MS"/>
                <a:sym typeface="Trebuchet MS"/>
              </a:rPr>
              <a:t>String Support</a:t>
            </a:r>
            <a:endParaRPr sz="2400">
              <a:solidFill>
                <a:schemeClr val="lt2"/>
              </a:solidFill>
              <a:latin typeface="Trebuchet MS"/>
              <a:ea typeface="Trebuchet MS"/>
              <a:cs typeface="Trebuchet MS"/>
              <a:sym typeface="Trebuchet MS"/>
            </a:endParaRPr>
          </a:p>
        </p:txBody>
      </p:sp>
      <p:pic>
        <p:nvPicPr>
          <p:cNvPr id="925" name="Google Shape;925;p115"/>
          <p:cNvPicPr preferRelativeResize="0"/>
          <p:nvPr/>
        </p:nvPicPr>
        <p:blipFill rotWithShape="1">
          <a:blip r:embed="rId3">
            <a:alphaModFix/>
          </a:blip>
          <a:srcRect b="2145" l="1323" r="6144" t="1635"/>
          <a:stretch/>
        </p:blipFill>
        <p:spPr>
          <a:xfrm>
            <a:off x="5488002" y="2091560"/>
            <a:ext cx="4986449" cy="3419414"/>
          </a:xfrm>
          <a:prstGeom prst="rect">
            <a:avLst/>
          </a:prstGeom>
          <a:noFill/>
          <a:ln>
            <a:noFill/>
          </a:ln>
        </p:spPr>
      </p:pic>
      <p:grpSp>
        <p:nvGrpSpPr>
          <p:cNvPr id="926" name="Google Shape;926;p115"/>
          <p:cNvGrpSpPr/>
          <p:nvPr/>
        </p:nvGrpSpPr>
        <p:grpSpPr>
          <a:xfrm>
            <a:off x="641724" y="1965343"/>
            <a:ext cx="4739579" cy="2191999"/>
            <a:chOff x="341376" y="597629"/>
            <a:chExt cx="4777801" cy="2951393"/>
          </a:xfrm>
        </p:grpSpPr>
        <p:sp>
          <p:nvSpPr>
            <p:cNvPr id="927" name="Google Shape;927;p115"/>
            <p:cNvSpPr/>
            <p:nvPr/>
          </p:nvSpPr>
          <p:spPr>
            <a:xfrm>
              <a:off x="341377" y="1123221"/>
              <a:ext cx="4777800" cy="2425800"/>
            </a:xfrm>
            <a:prstGeom prst="rect">
              <a:avLst/>
            </a:prstGeom>
            <a:noFill/>
            <a:ln>
              <a:noFill/>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chemeClr val="dk2"/>
                </a:buClr>
                <a:buSzPts val="1800"/>
                <a:buFont typeface="Arial"/>
                <a:buChar char="•"/>
              </a:pPr>
              <a:r>
                <a:rPr b="0" i="0" lang="en-US" sz="1600" u="none" cap="none" strike="noStrike">
                  <a:solidFill>
                    <a:schemeClr val="dk2"/>
                  </a:solidFill>
                  <a:latin typeface="Trebuchet MS"/>
                  <a:ea typeface="Trebuchet MS"/>
                  <a:cs typeface="Trebuchet MS"/>
                  <a:sym typeface="Trebuchet MS"/>
                </a:rPr>
                <a:t>Regular Expressions</a:t>
              </a:r>
              <a:endParaRPr/>
            </a:p>
            <a:p>
              <a:pPr indent="0" lvl="1" marL="0" marR="0" rtl="0" algn="l">
                <a:lnSpc>
                  <a:spcPct val="100000"/>
                </a:lnSpc>
                <a:spcBef>
                  <a:spcPts val="0"/>
                </a:spcBef>
                <a:spcAft>
                  <a:spcPts val="0"/>
                </a:spcAft>
                <a:buClr>
                  <a:schemeClr val="dk2"/>
                </a:buClr>
                <a:buSzPts val="1800"/>
                <a:buFont typeface="Arial"/>
                <a:buChar char="•"/>
              </a:pPr>
              <a:r>
                <a:rPr b="0" i="0" lang="en-US" sz="1600" u="none" cap="none" strike="noStrike">
                  <a:solidFill>
                    <a:schemeClr val="dk2"/>
                  </a:solidFill>
                  <a:latin typeface="Trebuchet MS"/>
                  <a:ea typeface="Trebuchet MS"/>
                  <a:cs typeface="Trebuchet MS"/>
                  <a:sym typeface="Trebuchet MS"/>
                </a:rPr>
                <a:t>Element-wise operations</a:t>
              </a:r>
              <a:endParaRPr b="0" i="0" sz="1600" u="none" cap="none" strike="noStrike">
                <a:solidFill>
                  <a:schemeClr val="lt1"/>
                </a:solidFill>
                <a:latin typeface="Arial"/>
                <a:ea typeface="Arial"/>
                <a:cs typeface="Arial"/>
                <a:sym typeface="Arial"/>
              </a:endParaRPr>
            </a:p>
            <a:p>
              <a:pPr indent="-203200" lvl="2" marL="685800" marR="0" rtl="0" algn="l">
                <a:lnSpc>
                  <a:spcPct val="100000"/>
                </a:lnSpc>
                <a:spcBef>
                  <a:spcPts val="0"/>
                </a:spcBef>
                <a:spcAft>
                  <a:spcPts val="0"/>
                </a:spcAft>
                <a:buClr>
                  <a:schemeClr val="dk2"/>
                </a:buClr>
                <a:buSzPts val="1400"/>
                <a:buFont typeface="Arial"/>
                <a:buChar char="•"/>
              </a:pPr>
              <a:r>
                <a:rPr b="0" i="0" lang="en-US" u="none" cap="none" strike="noStrike">
                  <a:solidFill>
                    <a:schemeClr val="dk2"/>
                  </a:solidFill>
                  <a:latin typeface="Trebuchet MS"/>
                  <a:ea typeface="Trebuchet MS"/>
                  <a:cs typeface="Trebuchet MS"/>
                  <a:sym typeface="Trebuchet MS"/>
                </a:rPr>
                <a:t>Split, Find, Extract, Cat, Typecasting, etc…</a:t>
              </a:r>
              <a:endParaRPr b="0" i="0" u="none" cap="none" strike="noStrike">
                <a:solidFill>
                  <a:schemeClr val="lt1"/>
                </a:solidFill>
                <a:latin typeface="Arial"/>
                <a:ea typeface="Arial"/>
                <a:cs typeface="Arial"/>
                <a:sym typeface="Arial"/>
              </a:endParaRPr>
            </a:p>
            <a:p>
              <a:pPr indent="0" lvl="1" marL="0" marR="0" rtl="0" algn="l">
                <a:lnSpc>
                  <a:spcPct val="100000"/>
                </a:lnSpc>
                <a:spcBef>
                  <a:spcPts val="0"/>
                </a:spcBef>
                <a:spcAft>
                  <a:spcPts val="0"/>
                </a:spcAft>
                <a:buClr>
                  <a:schemeClr val="dk2"/>
                </a:buClr>
                <a:buSzPts val="1800"/>
                <a:buFont typeface="Arial"/>
                <a:buChar char="•"/>
              </a:pPr>
              <a:r>
                <a:rPr b="0" i="0" lang="en-US" sz="1600" u="none" cap="none" strike="noStrike">
                  <a:solidFill>
                    <a:schemeClr val="dk2"/>
                  </a:solidFill>
                  <a:latin typeface="Trebuchet MS"/>
                  <a:ea typeface="Trebuchet MS"/>
                  <a:cs typeface="Trebuchet MS"/>
                  <a:sym typeface="Trebuchet MS"/>
                </a:rPr>
                <a:t>String GroupBys, Joins, S</a:t>
              </a:r>
              <a:r>
                <a:rPr lang="en-US" sz="1600">
                  <a:solidFill>
                    <a:schemeClr val="dk2"/>
                  </a:solidFill>
                  <a:latin typeface="Trebuchet MS"/>
                  <a:ea typeface="Trebuchet MS"/>
                  <a:cs typeface="Trebuchet MS"/>
                  <a:sym typeface="Trebuchet MS"/>
                </a:rPr>
                <a:t>orting, etc.</a:t>
              </a:r>
              <a:endParaRPr sz="1600">
                <a:solidFill>
                  <a:schemeClr val="dk2"/>
                </a:solidFill>
                <a:latin typeface="Trebuchet MS"/>
                <a:ea typeface="Trebuchet MS"/>
                <a:cs typeface="Trebuchet MS"/>
                <a:sym typeface="Trebuchet MS"/>
              </a:endParaRPr>
            </a:p>
            <a:p>
              <a:pPr indent="12700" lvl="1" marL="0" marR="0" rtl="0" algn="l">
                <a:lnSpc>
                  <a:spcPct val="100000"/>
                </a:lnSpc>
                <a:spcBef>
                  <a:spcPts val="0"/>
                </a:spcBef>
                <a:spcAft>
                  <a:spcPts val="0"/>
                </a:spcAft>
                <a:buClr>
                  <a:schemeClr val="dk2"/>
                </a:buClr>
                <a:buSzPts val="1600"/>
                <a:buFont typeface="Trebuchet MS"/>
                <a:buChar char="•"/>
              </a:pPr>
              <a:r>
                <a:rPr lang="en-US" sz="1600">
                  <a:solidFill>
                    <a:schemeClr val="dk2"/>
                  </a:solidFill>
                  <a:latin typeface="Trebuchet MS"/>
                  <a:ea typeface="Trebuchet MS"/>
                  <a:cs typeface="Trebuchet MS"/>
                  <a:sym typeface="Trebuchet MS"/>
                </a:rPr>
                <a:t>Categorical columns fully on GPU</a:t>
              </a:r>
              <a:endParaRPr sz="1600">
                <a:solidFill>
                  <a:schemeClr val="dk2"/>
                </a:solidFill>
                <a:latin typeface="Trebuchet MS"/>
                <a:ea typeface="Trebuchet MS"/>
                <a:cs typeface="Trebuchet MS"/>
                <a:sym typeface="Trebuchet MS"/>
              </a:endParaRPr>
            </a:p>
            <a:p>
              <a:pPr indent="0" lvl="1" marL="0" marR="0" rtl="0" algn="l">
                <a:lnSpc>
                  <a:spcPct val="100000"/>
                </a:lnSpc>
                <a:spcBef>
                  <a:spcPts val="0"/>
                </a:spcBef>
                <a:spcAft>
                  <a:spcPts val="0"/>
                </a:spcAft>
                <a:buClr>
                  <a:schemeClr val="dk2"/>
                </a:buClr>
                <a:buSzPts val="1800"/>
                <a:buFont typeface="Arial"/>
                <a:buChar char="•"/>
              </a:pPr>
              <a:r>
                <a:rPr lang="en-US" sz="1600">
                  <a:solidFill>
                    <a:schemeClr val="dk2"/>
                  </a:solidFill>
                  <a:latin typeface="Trebuchet MS"/>
                  <a:ea typeface="Trebuchet MS"/>
                  <a:cs typeface="Trebuchet MS"/>
                  <a:sym typeface="Trebuchet MS"/>
                </a:rPr>
                <a:t>Native String type in libcudf C++</a:t>
              </a:r>
              <a:endParaRPr sz="1600">
                <a:solidFill>
                  <a:schemeClr val="dk2"/>
                </a:solidFill>
                <a:latin typeface="Trebuchet MS"/>
                <a:ea typeface="Trebuchet MS"/>
                <a:cs typeface="Trebuchet MS"/>
                <a:sym typeface="Trebuchet MS"/>
              </a:endParaRPr>
            </a:p>
          </p:txBody>
        </p:sp>
        <p:sp>
          <p:nvSpPr>
            <p:cNvPr id="928" name="Google Shape;928;p115"/>
            <p:cNvSpPr/>
            <p:nvPr/>
          </p:nvSpPr>
          <p:spPr>
            <a:xfrm>
              <a:off x="341376" y="597629"/>
              <a:ext cx="4777800" cy="525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latin typeface="Arial"/>
                  <a:ea typeface="Arial"/>
                  <a:cs typeface="Arial"/>
                  <a:sym typeface="Arial"/>
                </a:rPr>
                <a:t>Current v0.</a:t>
              </a:r>
              <a:r>
                <a:rPr b="1" lang="en-US" sz="1800"/>
                <a:t>13</a:t>
              </a:r>
              <a:r>
                <a:rPr b="1" i="0" lang="en-US" sz="1800" u="none" cap="none" strike="noStrike">
                  <a:latin typeface="Arial"/>
                  <a:ea typeface="Arial"/>
                  <a:cs typeface="Arial"/>
                  <a:sym typeface="Arial"/>
                </a:rPr>
                <a:t> String Support</a:t>
              </a:r>
              <a:endParaRPr/>
            </a:p>
          </p:txBody>
        </p:sp>
      </p:grpSp>
      <p:grpSp>
        <p:nvGrpSpPr>
          <p:cNvPr id="929" name="Google Shape;929;p115"/>
          <p:cNvGrpSpPr/>
          <p:nvPr/>
        </p:nvGrpSpPr>
        <p:grpSpPr>
          <a:xfrm>
            <a:off x="641724" y="4285473"/>
            <a:ext cx="4739579" cy="1438947"/>
            <a:chOff x="341375" y="526589"/>
            <a:chExt cx="4777801" cy="2608206"/>
          </a:xfrm>
        </p:grpSpPr>
        <p:sp>
          <p:nvSpPr>
            <p:cNvPr id="930" name="Google Shape;930;p115"/>
            <p:cNvSpPr/>
            <p:nvPr/>
          </p:nvSpPr>
          <p:spPr>
            <a:xfrm>
              <a:off x="341376" y="1052194"/>
              <a:ext cx="4777800" cy="2082600"/>
            </a:xfrm>
            <a:prstGeom prst="rect">
              <a:avLst/>
            </a:prstGeom>
            <a:noFill/>
            <a:ln>
              <a:noFill/>
            </a:ln>
          </p:spPr>
          <p:txBody>
            <a:bodyPr anchorCtr="0" anchor="ctr" bIns="45700" lIns="91425" spcFirstLastPara="1" rIns="91425" wrap="square" tIns="45700">
              <a:noAutofit/>
            </a:bodyPr>
            <a:lstStyle/>
            <a:p>
              <a:pPr indent="-285750" lvl="1" marL="285750" marR="0" rtl="0" algn="l">
                <a:lnSpc>
                  <a:spcPct val="100000"/>
                </a:lnSpc>
                <a:spcBef>
                  <a:spcPts val="0"/>
                </a:spcBef>
                <a:spcAft>
                  <a:spcPts val="0"/>
                </a:spcAft>
                <a:buClr>
                  <a:srgbClr val="000000"/>
                </a:buClr>
                <a:buSzPts val="1800"/>
                <a:buFont typeface="Arial"/>
                <a:buChar char="•"/>
              </a:pPr>
              <a:r>
                <a:rPr lang="en-US" sz="1600">
                  <a:latin typeface="Trebuchet MS"/>
                  <a:ea typeface="Trebuchet MS"/>
                  <a:cs typeface="Trebuchet MS"/>
                  <a:sym typeface="Trebuchet MS"/>
                </a:rPr>
                <a:t>Further </a:t>
              </a:r>
              <a:r>
                <a:rPr b="0" i="0" lang="en-US" sz="1600" u="none" cap="none" strike="noStrike">
                  <a:solidFill>
                    <a:srgbClr val="000000"/>
                  </a:solidFill>
                  <a:latin typeface="Trebuchet MS"/>
                  <a:ea typeface="Trebuchet MS"/>
                  <a:cs typeface="Trebuchet MS"/>
                  <a:sym typeface="Trebuchet MS"/>
                </a:rPr>
                <a:t>performance optimization</a:t>
              </a:r>
              <a:endParaRPr/>
            </a:p>
            <a:p>
              <a:pPr indent="-285750" lvl="1"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rgbClr val="000000"/>
                  </a:solidFill>
                  <a:latin typeface="Trebuchet MS"/>
                  <a:ea typeface="Trebuchet MS"/>
                  <a:cs typeface="Trebuchet MS"/>
                  <a:sym typeface="Trebuchet MS"/>
                </a:rPr>
                <a:t>JIT-compiled String UDFs</a:t>
              </a:r>
              <a:endParaRPr sz="1600">
                <a:latin typeface="Trebuchet MS"/>
                <a:ea typeface="Trebuchet MS"/>
                <a:cs typeface="Trebuchet MS"/>
                <a:sym typeface="Trebuchet MS"/>
              </a:endParaRPr>
            </a:p>
          </p:txBody>
        </p:sp>
        <p:sp>
          <p:nvSpPr>
            <p:cNvPr id="931" name="Google Shape;931;p115"/>
            <p:cNvSpPr/>
            <p:nvPr/>
          </p:nvSpPr>
          <p:spPr>
            <a:xfrm>
              <a:off x="341375" y="526589"/>
              <a:ext cx="4777800" cy="525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latin typeface="Arial"/>
                  <a:ea typeface="Arial"/>
                  <a:cs typeface="Arial"/>
                  <a:sym typeface="Arial"/>
                </a:rPr>
                <a:t>Future v0.1</a:t>
              </a:r>
              <a:r>
                <a:rPr b="1" lang="en-US" sz="1800"/>
                <a:t>4</a:t>
              </a:r>
              <a:r>
                <a:rPr b="1" i="0" lang="en-US" sz="1800" u="none" cap="none" strike="noStrike">
                  <a:latin typeface="Arial"/>
                  <a:ea typeface="Arial"/>
                  <a:cs typeface="Arial"/>
                  <a:sym typeface="Arial"/>
                </a:rPr>
                <a:t>+ String Support</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16"/>
          <p:cNvSpPr txBox="1"/>
          <p:nvPr>
            <p:ph idx="1" type="body"/>
          </p:nvPr>
        </p:nvSpPr>
        <p:spPr>
          <a:xfrm>
            <a:off x="516750" y="1850465"/>
            <a:ext cx="4842900" cy="3971400"/>
          </a:xfrm>
          <a:prstGeom prst="rect">
            <a:avLst/>
          </a:prstGeom>
          <a:noFill/>
          <a:ln>
            <a:noFill/>
          </a:ln>
        </p:spPr>
        <p:txBody>
          <a:bodyPr anchorCtr="0" anchor="t" bIns="45700" lIns="91425" spcFirstLastPara="1" rIns="91425" wrap="square" tIns="45700">
            <a:noAutofit/>
          </a:bodyPr>
          <a:lstStyle/>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Follow Pandas </a:t>
            </a:r>
            <a:r>
              <a:rPr lang="en-US" sz="1600">
                <a:solidFill>
                  <a:schemeClr val="dk2"/>
                </a:solidFill>
              </a:rPr>
              <a:t>APIs and provide &gt;10x speedup</a:t>
            </a:r>
            <a:endParaRPr sz="1600">
              <a:solidFill>
                <a:schemeClr val="dk2"/>
              </a:solidFill>
            </a:endParaRPr>
          </a:p>
          <a:p>
            <a:pPr indent="0" lvl="0" marL="0" rtl="0" algn="l">
              <a:lnSpc>
                <a:spcPct val="115000"/>
              </a:lnSpc>
              <a:spcBef>
                <a:spcPts val="0"/>
              </a:spcBef>
              <a:spcAft>
                <a:spcPts val="0"/>
              </a:spcAft>
              <a:buNone/>
            </a:pPr>
            <a:r>
              <a:t/>
            </a:r>
            <a:endParaRPr sz="1600">
              <a:solidFill>
                <a:schemeClr val="dk2"/>
              </a:solidFill>
            </a:endParaRPr>
          </a:p>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CSV Reader - v0.2, CSV Writer v0.8</a:t>
            </a:r>
            <a:endParaRPr sz="1600"/>
          </a:p>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Parquet Reader – v0.7,</a:t>
            </a:r>
            <a:r>
              <a:rPr lang="en-US" sz="1600">
                <a:solidFill>
                  <a:schemeClr val="dk2"/>
                </a:solidFill>
              </a:rPr>
              <a:t> </a:t>
            </a:r>
            <a:r>
              <a:rPr lang="en-US" sz="1600">
                <a:solidFill>
                  <a:schemeClr val="dk2"/>
                </a:solidFill>
              </a:rPr>
              <a:t>Parquet</a:t>
            </a:r>
            <a:r>
              <a:rPr lang="en-US" sz="1600">
                <a:solidFill>
                  <a:schemeClr val="dk2"/>
                </a:solidFill>
              </a:rPr>
              <a:t> Writer v0.1</a:t>
            </a:r>
            <a:r>
              <a:rPr lang="en-US" sz="1600">
                <a:solidFill>
                  <a:schemeClr val="dk2"/>
                </a:solidFill>
              </a:rPr>
              <a:t>2</a:t>
            </a:r>
            <a:endParaRPr sz="1600">
              <a:solidFill>
                <a:schemeClr val="dk2"/>
              </a:solidFill>
            </a:endParaRPr>
          </a:p>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ORC Reader – v0.7, ORC Writer v0.10</a:t>
            </a:r>
            <a:endParaRPr sz="1600">
              <a:solidFill>
                <a:schemeClr val="dk2"/>
              </a:solidFill>
            </a:endParaRPr>
          </a:p>
          <a:p>
            <a:pPr indent="-285750" lvl="0" marL="285750" rtl="0" algn="l">
              <a:lnSpc>
                <a:spcPct val="115000"/>
              </a:lnSpc>
              <a:spcBef>
                <a:spcPts val="0"/>
              </a:spcBef>
              <a:spcAft>
                <a:spcPts val="0"/>
              </a:spcAft>
              <a:buClr>
                <a:schemeClr val="dk2"/>
              </a:buClr>
              <a:buSzPts val="1600"/>
              <a:buChar char="●"/>
            </a:pPr>
            <a:r>
              <a:rPr lang="en-US" sz="1600">
                <a:solidFill>
                  <a:schemeClr val="dk2"/>
                </a:solidFill>
              </a:rPr>
              <a:t>JSON Reader - v0.8</a:t>
            </a:r>
            <a:endParaRPr sz="1600">
              <a:solidFill>
                <a:schemeClr val="dk2"/>
              </a:solidFill>
            </a:endParaRPr>
          </a:p>
          <a:p>
            <a:pPr indent="-285750" lvl="0" marL="285750" rtl="0" algn="l">
              <a:lnSpc>
                <a:spcPct val="115000"/>
              </a:lnSpc>
              <a:spcBef>
                <a:spcPts val="0"/>
              </a:spcBef>
              <a:spcAft>
                <a:spcPts val="0"/>
              </a:spcAft>
              <a:buClr>
                <a:schemeClr val="dk2"/>
              </a:buClr>
              <a:buSzPts val="1600"/>
              <a:buChar char="●"/>
            </a:pPr>
            <a:r>
              <a:rPr lang="en-US" sz="1600">
                <a:solidFill>
                  <a:schemeClr val="dk2"/>
                </a:solidFill>
              </a:rPr>
              <a:t>Avro Reader - v0.9</a:t>
            </a:r>
            <a:endParaRPr sz="1600">
              <a:solidFill>
                <a:schemeClr val="dk2"/>
              </a:solidFill>
            </a:endParaRPr>
          </a:p>
          <a:p>
            <a:pPr indent="0" lvl="0" marL="0" rtl="0" algn="l">
              <a:lnSpc>
                <a:spcPct val="115000"/>
              </a:lnSpc>
              <a:spcBef>
                <a:spcPts val="0"/>
              </a:spcBef>
              <a:spcAft>
                <a:spcPts val="0"/>
              </a:spcAft>
              <a:buNone/>
            </a:pPr>
            <a:r>
              <a:t/>
            </a:r>
            <a:endParaRPr sz="1600"/>
          </a:p>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GPU Direct Storage integration in progress for bypassing PCIe bottlenecks!</a:t>
            </a:r>
            <a:endParaRPr sz="1600">
              <a:solidFill>
                <a:schemeClr val="dk2"/>
              </a:solidFill>
            </a:endParaRPr>
          </a:p>
          <a:p>
            <a:pPr indent="0" lvl="0" marL="0" rtl="0" algn="l">
              <a:lnSpc>
                <a:spcPct val="115000"/>
              </a:lnSpc>
              <a:spcBef>
                <a:spcPts val="0"/>
              </a:spcBef>
              <a:spcAft>
                <a:spcPts val="0"/>
              </a:spcAft>
              <a:buNone/>
            </a:pPr>
            <a:r>
              <a:t/>
            </a:r>
            <a:endParaRPr sz="1600">
              <a:solidFill>
                <a:schemeClr val="dk2"/>
              </a:solidFill>
            </a:endParaRPr>
          </a:p>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Key is GPU-accelerating both parsing and decompression wherever possible</a:t>
            </a:r>
            <a:endParaRPr sz="1600"/>
          </a:p>
          <a:p>
            <a:pPr indent="-184150" lvl="0" marL="285750" rtl="0" algn="l">
              <a:lnSpc>
                <a:spcPct val="100000"/>
              </a:lnSpc>
              <a:spcBef>
                <a:spcPts val="600"/>
              </a:spcBef>
              <a:spcAft>
                <a:spcPts val="0"/>
              </a:spcAft>
              <a:buClr>
                <a:schemeClr val="dk2"/>
              </a:buClr>
              <a:buSzPts val="1600"/>
              <a:buFont typeface="Arial"/>
              <a:buNone/>
            </a:pPr>
            <a:r>
              <a:t/>
            </a:r>
            <a:endParaRPr sz="1600">
              <a:solidFill>
                <a:schemeClr val="dk2"/>
              </a:solidFill>
            </a:endParaRPr>
          </a:p>
          <a:p>
            <a:pPr indent="-184150" lvl="0" marL="285750" rtl="0" algn="l">
              <a:lnSpc>
                <a:spcPct val="100000"/>
              </a:lnSpc>
              <a:spcBef>
                <a:spcPts val="600"/>
              </a:spcBef>
              <a:spcAft>
                <a:spcPts val="0"/>
              </a:spcAft>
              <a:buClr>
                <a:schemeClr val="dk2"/>
              </a:buClr>
              <a:buSzPts val="1600"/>
              <a:buFont typeface="Arial"/>
              <a:buNone/>
            </a:pPr>
            <a:r>
              <a:t/>
            </a:r>
            <a:endParaRPr sz="1600">
              <a:solidFill>
                <a:schemeClr val="dk2"/>
              </a:solidFill>
            </a:endParaRPr>
          </a:p>
        </p:txBody>
      </p:sp>
      <p:sp>
        <p:nvSpPr>
          <p:cNvPr id="938" name="Google Shape;938;p116"/>
          <p:cNvSpPr/>
          <p:nvPr/>
        </p:nvSpPr>
        <p:spPr>
          <a:xfrm>
            <a:off x="544654" y="5434774"/>
            <a:ext cx="9955800" cy="2481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None/>
            </a:pPr>
            <a:r>
              <a:rPr b="1" i="1" lang="en-US" sz="800">
                <a:solidFill>
                  <a:srgbClr val="595959"/>
                </a:solidFill>
                <a:latin typeface="Trebuchet MS"/>
                <a:ea typeface="Trebuchet MS"/>
                <a:cs typeface="Trebuchet MS"/>
                <a:sym typeface="Trebuchet MS"/>
              </a:rPr>
              <a:t>Source: </a:t>
            </a:r>
            <a:r>
              <a:rPr i="1" lang="en-US" sz="800">
                <a:solidFill>
                  <a:srgbClr val="595959"/>
                </a:solidFill>
                <a:latin typeface="Trebuchet MS"/>
                <a:ea typeface="Trebuchet MS"/>
                <a:cs typeface="Trebuchet MS"/>
                <a:sym typeface="Trebuchet MS"/>
              </a:rPr>
              <a:t>Apache Crail blog: </a:t>
            </a:r>
            <a:r>
              <a:rPr i="1" lang="en-US" sz="800" u="sng">
                <a:solidFill>
                  <a:srgbClr val="595959"/>
                </a:solidFill>
                <a:latin typeface="Trebuchet MS"/>
                <a:ea typeface="Trebuchet MS"/>
                <a:cs typeface="Trebuchet MS"/>
                <a:sym typeface="Trebuchet MS"/>
                <a:hlinkClick r:id="rId3"/>
              </a:rPr>
              <a:t>SQL Performance: Part 1 - Input File Formats</a:t>
            </a:r>
            <a:endParaRPr i="1" sz="800">
              <a:solidFill>
                <a:srgbClr val="595959"/>
              </a:solidFill>
              <a:latin typeface="Trebuchet MS"/>
              <a:ea typeface="Trebuchet MS"/>
              <a:cs typeface="Trebuchet MS"/>
              <a:sym typeface="Trebuchet MS"/>
            </a:endParaRPr>
          </a:p>
        </p:txBody>
      </p:sp>
      <p:pic>
        <p:nvPicPr>
          <p:cNvPr id="939" name="Google Shape;939;p116"/>
          <p:cNvPicPr preferRelativeResize="0"/>
          <p:nvPr/>
        </p:nvPicPr>
        <p:blipFill rotWithShape="1">
          <a:blip r:embed="rId4">
            <a:alphaModFix/>
          </a:blip>
          <a:srcRect b="0" l="4030" r="-4030" t="0"/>
          <a:stretch/>
        </p:blipFill>
        <p:spPr>
          <a:xfrm>
            <a:off x="5128760" y="2089150"/>
            <a:ext cx="5844041" cy="3100550"/>
          </a:xfrm>
          <a:prstGeom prst="rect">
            <a:avLst/>
          </a:prstGeom>
          <a:noFill/>
          <a:ln>
            <a:noFill/>
          </a:ln>
        </p:spPr>
      </p:pic>
      <p:sp>
        <p:nvSpPr>
          <p:cNvPr id="940" name="Google Shape;940;p116"/>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Extraction is the Cornerstone</a:t>
            </a:r>
            <a:endParaRPr/>
          </a:p>
        </p:txBody>
      </p:sp>
      <p:sp>
        <p:nvSpPr>
          <p:cNvPr id="941" name="Google Shape;941;p116"/>
          <p:cNvSpPr txBox="1"/>
          <p:nvPr>
            <p:ph idx="4294967295" type="body"/>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rtl="0" algn="ctr">
              <a:lnSpc>
                <a:spcPct val="90000"/>
              </a:lnSpc>
              <a:spcBef>
                <a:spcPts val="0"/>
              </a:spcBef>
              <a:spcAft>
                <a:spcPts val="0"/>
              </a:spcAft>
              <a:buClr>
                <a:schemeClr val="dk1"/>
              </a:buClr>
              <a:buSzPts val="600"/>
              <a:buFont typeface="Trebuchet MS"/>
              <a:buNone/>
            </a:pPr>
            <a:r>
              <a:rPr lang="en-US" sz="2400">
                <a:solidFill>
                  <a:schemeClr val="lt2"/>
                </a:solidFill>
              </a:rPr>
              <a:t>cu</a:t>
            </a:r>
            <a:r>
              <a:rPr lang="en-US" sz="2400">
                <a:solidFill>
                  <a:schemeClr val="lt2"/>
                </a:solidFill>
              </a:rPr>
              <a:t>DF</a:t>
            </a:r>
            <a:r>
              <a:rPr lang="en-US" sz="2400">
                <a:solidFill>
                  <a:schemeClr val="lt2"/>
                </a:solidFill>
              </a:rPr>
              <a:t> </a:t>
            </a:r>
            <a:r>
              <a:rPr lang="en-US" sz="2400">
                <a:solidFill>
                  <a:schemeClr val="lt2"/>
                </a:solidFill>
              </a:rPr>
              <a:t>I/O for Faster Data Loading</a:t>
            </a:r>
            <a:endParaRPr sz="2400">
              <a:solidFill>
                <a:schemeClr val="lt2"/>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17"/>
          <p:cNvSpPr txBox="1"/>
          <p:nvPr>
            <p:ph type="title"/>
          </p:nvPr>
        </p:nvSpPr>
        <p:spPr>
          <a:xfrm>
            <a:off x="0" y="2399130"/>
            <a:ext cx="10972800" cy="137393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ETL is not just DataFrames!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cxnSp>
        <p:nvCxnSpPr>
          <p:cNvPr id="952" name="Google Shape;952;p118"/>
          <p:cNvCxnSpPr/>
          <p:nvPr/>
        </p:nvCxnSpPr>
        <p:spPr>
          <a:xfrm rot="-5400000">
            <a:off x="7264281" y="4039866"/>
            <a:ext cx="365760" cy="0"/>
          </a:xfrm>
          <a:prstGeom prst="straightConnector1">
            <a:avLst/>
          </a:prstGeom>
          <a:noFill/>
          <a:ln cap="flat" cmpd="sng" w="12700">
            <a:solidFill>
              <a:srgbClr val="595959"/>
            </a:solidFill>
            <a:prstDash val="solid"/>
            <a:round/>
            <a:headEnd len="med" w="med" type="triangle"/>
            <a:tailEnd len="med" w="med" type="triangle"/>
          </a:ln>
        </p:spPr>
      </p:cxnSp>
      <p:sp>
        <p:nvSpPr>
          <p:cNvPr id="953" name="Google Shape;953;p118"/>
          <p:cNvSpPr/>
          <p:nvPr/>
        </p:nvSpPr>
        <p:spPr>
          <a:xfrm>
            <a:off x="664029" y="4301564"/>
            <a:ext cx="9633517" cy="457201"/>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954" name="Google Shape;954;p118"/>
          <p:cNvSpPr/>
          <p:nvPr/>
        </p:nvSpPr>
        <p:spPr>
          <a:xfrm>
            <a:off x="664029"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955" name="Google Shape;955;p118"/>
          <p:cNvSpPr/>
          <p:nvPr/>
        </p:nvSpPr>
        <p:spPr>
          <a:xfrm>
            <a:off x="7462906"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956" name="Google Shape;956;p118"/>
          <p:cNvSpPr/>
          <p:nvPr/>
        </p:nvSpPr>
        <p:spPr>
          <a:xfrm>
            <a:off x="4063468"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957" name="Google Shape;957;p118"/>
          <p:cNvCxnSpPr>
            <a:endCxn id="956"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958" name="Google Shape;958;p118"/>
          <p:cNvCxnSpPr>
            <a:endCxn id="955"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cxnSp>
        <p:nvCxnSpPr>
          <p:cNvPr id="959" name="Google Shape;959;p118"/>
          <p:cNvCxnSpPr/>
          <p:nvPr/>
        </p:nvCxnSpPr>
        <p:spPr>
          <a:xfrm rot="-5400000">
            <a:off x="9233430"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60" name="Google Shape;960;p118"/>
          <p:cNvCxnSpPr/>
          <p:nvPr/>
        </p:nvCxnSpPr>
        <p:spPr>
          <a:xfrm rot="-5400000">
            <a:off x="5297907"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61" name="Google Shape;961;p118"/>
          <p:cNvCxnSpPr/>
          <p:nvPr/>
        </p:nvCxnSpPr>
        <p:spPr>
          <a:xfrm rot="-5400000">
            <a:off x="3331533"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62" name="Google Shape;962;p118"/>
          <p:cNvCxnSpPr/>
          <p:nvPr/>
        </p:nvCxnSpPr>
        <p:spPr>
          <a:xfrm rot="-5400000">
            <a:off x="1365158" y="4039866"/>
            <a:ext cx="365760" cy="0"/>
          </a:xfrm>
          <a:prstGeom prst="straightConnector1">
            <a:avLst/>
          </a:prstGeom>
          <a:noFill/>
          <a:ln cap="flat" cmpd="sng" w="12700">
            <a:solidFill>
              <a:srgbClr val="595959"/>
            </a:solidFill>
            <a:prstDash val="solid"/>
            <a:round/>
            <a:headEnd len="med" w="med" type="triangle"/>
            <a:tailEnd len="med" w="med" type="triangle"/>
          </a:ln>
        </p:spPr>
      </p:cxnSp>
      <p:pic>
        <p:nvPicPr>
          <p:cNvPr id="963" name="Google Shape;963;p118"/>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964" name="Google Shape;964;p118"/>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965" name="Google Shape;965;p118"/>
          <p:cNvSpPr txBox="1"/>
          <p:nvPr/>
        </p:nvSpPr>
        <p:spPr>
          <a:xfrm>
            <a:off x="498348" y="1183333"/>
            <a:ext cx="9976103" cy="525462"/>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000">
                <a:solidFill>
                  <a:schemeClr val="lt2"/>
                </a:solidFill>
                <a:latin typeface="Trebuchet MS"/>
                <a:ea typeface="Trebuchet MS"/>
                <a:cs typeface="Trebuchet MS"/>
                <a:sym typeface="Trebuchet MS"/>
              </a:rPr>
              <a:t>Building bridges into the array ecosystem</a:t>
            </a:r>
            <a:endParaRPr sz="2000"/>
          </a:p>
        </p:txBody>
      </p:sp>
      <p:sp>
        <p:nvSpPr>
          <p:cNvPr id="966" name="Google Shape;966;p118"/>
          <p:cNvSpPr/>
          <p:nvPr/>
        </p:nvSpPr>
        <p:spPr>
          <a:xfrm>
            <a:off x="654635" y="2865695"/>
            <a:ext cx="5700768" cy="278969"/>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sp>
        <p:nvSpPr>
          <p:cNvPr id="967" name="Google Shape;967;p118"/>
          <p:cNvSpPr/>
          <p:nvPr/>
        </p:nvSpPr>
        <p:spPr>
          <a:xfrm>
            <a:off x="664029"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sp>
        <p:nvSpPr>
          <p:cNvPr id="968" name="Google Shape;968;p118"/>
          <p:cNvSpPr/>
          <p:nvPr/>
        </p:nvSpPr>
        <p:spPr>
          <a:xfrm>
            <a:off x="2630404" y="3330971"/>
            <a:ext cx="1767900"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969" name="Google Shape;969;p118"/>
          <p:cNvSpPr/>
          <p:nvPr/>
        </p:nvSpPr>
        <p:spPr>
          <a:xfrm>
            <a:off x="4596778" y="3330971"/>
            <a:ext cx="1767900"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970" name="Google Shape;970;p118"/>
          <p:cNvSpPr/>
          <p:nvPr/>
        </p:nvSpPr>
        <p:spPr>
          <a:xfrm>
            <a:off x="6563152" y="3330971"/>
            <a:ext cx="1767900" cy="457200"/>
          </a:xfrm>
          <a:prstGeom prst="rect">
            <a:avLst/>
          </a:prstGeom>
          <a:solidFill>
            <a:schemeClr val="lt2"/>
          </a:solid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971" name="Google Shape;971;p118"/>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a:t>
            </a:r>
            <a:r>
              <a:rPr lang="en-US" sz="1200">
                <a:solidFill>
                  <a:schemeClr val="lt1"/>
                </a:solidFill>
                <a:latin typeface="Trebuchet MS"/>
                <a:ea typeface="Trebuchet MS"/>
                <a:cs typeface="Trebuchet MS"/>
                <a:sym typeface="Trebuchet MS"/>
              </a:rPr>
              <a:t> &lt;&gt; 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972" name="Google Shape;972;p118"/>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pic>
        <p:nvPicPr>
          <p:cNvPr id="978" name="Google Shape;978;p119"/>
          <p:cNvPicPr preferRelativeResize="0"/>
          <p:nvPr/>
        </p:nvPicPr>
        <p:blipFill>
          <a:blip r:embed="rId3">
            <a:alphaModFix/>
          </a:blip>
          <a:stretch>
            <a:fillRect/>
          </a:stretch>
        </p:blipFill>
        <p:spPr>
          <a:xfrm>
            <a:off x="2012250" y="3790125"/>
            <a:ext cx="1272425" cy="1272425"/>
          </a:xfrm>
          <a:prstGeom prst="rect">
            <a:avLst/>
          </a:prstGeom>
          <a:noFill/>
          <a:ln>
            <a:noFill/>
          </a:ln>
        </p:spPr>
      </p:pic>
      <p:sp>
        <p:nvSpPr>
          <p:cNvPr id="979" name="Google Shape;979;p11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Interoperability for the Win</a:t>
            </a:r>
            <a:endParaRPr/>
          </a:p>
        </p:txBody>
      </p:sp>
      <p:sp>
        <p:nvSpPr>
          <p:cNvPr id="980" name="Google Shape;980;p119"/>
          <p:cNvSpPr txBox="1"/>
          <p:nvPr>
            <p:ph idx="2" type="body"/>
          </p:nvPr>
        </p:nvSpPr>
        <p:spPr>
          <a:xfrm>
            <a:off x="498348" y="1249805"/>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DLPack and </a:t>
            </a:r>
            <a:r>
              <a:rPr lang="en-US">
                <a:solidFill>
                  <a:srgbClr val="FDB42B"/>
                </a:solidFill>
              </a:rPr>
              <a:t>__cuda_array_interface__</a:t>
            </a:r>
            <a:endParaRPr>
              <a:solidFill>
                <a:srgbClr val="FDB42B"/>
              </a:solidFill>
            </a:endParaRPr>
          </a:p>
        </p:txBody>
      </p:sp>
      <p:pic>
        <p:nvPicPr>
          <p:cNvPr id="981" name="Google Shape;981;p119"/>
          <p:cNvPicPr preferRelativeResize="0"/>
          <p:nvPr/>
        </p:nvPicPr>
        <p:blipFill rotWithShape="1">
          <a:blip r:embed="rId4">
            <a:alphaModFix/>
          </a:blip>
          <a:srcRect b="0" l="0" r="0" t="0"/>
          <a:stretch/>
        </p:blipFill>
        <p:spPr>
          <a:xfrm>
            <a:off x="6829515" y="4591579"/>
            <a:ext cx="2799934" cy="1198373"/>
          </a:xfrm>
          <a:prstGeom prst="rect">
            <a:avLst/>
          </a:prstGeom>
          <a:noFill/>
          <a:ln>
            <a:noFill/>
          </a:ln>
        </p:spPr>
      </p:pic>
      <p:pic>
        <p:nvPicPr>
          <p:cNvPr id="982" name="Google Shape;982;p119"/>
          <p:cNvPicPr preferRelativeResize="0"/>
          <p:nvPr/>
        </p:nvPicPr>
        <p:blipFill rotWithShape="1">
          <a:blip r:embed="rId5">
            <a:alphaModFix/>
          </a:blip>
          <a:srcRect b="0" l="0" r="0" t="0"/>
          <a:stretch/>
        </p:blipFill>
        <p:spPr>
          <a:xfrm>
            <a:off x="8659829" y="2804768"/>
            <a:ext cx="1471871" cy="1478006"/>
          </a:xfrm>
          <a:prstGeom prst="rect">
            <a:avLst/>
          </a:prstGeom>
          <a:noFill/>
          <a:ln>
            <a:noFill/>
          </a:ln>
        </p:spPr>
      </p:pic>
      <p:pic>
        <p:nvPicPr>
          <p:cNvPr id="983" name="Google Shape;983;p119"/>
          <p:cNvPicPr preferRelativeResize="0"/>
          <p:nvPr/>
        </p:nvPicPr>
        <p:blipFill rotWithShape="1">
          <a:blip r:embed="rId6">
            <a:alphaModFix/>
          </a:blip>
          <a:srcRect b="0" l="0" r="0" t="0"/>
          <a:stretch/>
        </p:blipFill>
        <p:spPr>
          <a:xfrm>
            <a:off x="2979876" y="1837450"/>
            <a:ext cx="2616617" cy="523324"/>
          </a:xfrm>
          <a:prstGeom prst="rect">
            <a:avLst/>
          </a:prstGeom>
          <a:noFill/>
          <a:ln>
            <a:noFill/>
          </a:ln>
        </p:spPr>
      </p:pic>
      <p:pic>
        <p:nvPicPr>
          <p:cNvPr id="984" name="Google Shape;984;p119"/>
          <p:cNvPicPr preferRelativeResize="0"/>
          <p:nvPr/>
        </p:nvPicPr>
        <p:blipFill rotWithShape="1">
          <a:blip r:embed="rId7">
            <a:alphaModFix/>
          </a:blip>
          <a:srcRect b="0" l="0" r="0" t="0"/>
          <a:stretch/>
        </p:blipFill>
        <p:spPr>
          <a:xfrm>
            <a:off x="3275424" y="4996575"/>
            <a:ext cx="3159925" cy="662175"/>
          </a:xfrm>
          <a:prstGeom prst="rect">
            <a:avLst/>
          </a:prstGeom>
          <a:noFill/>
          <a:ln>
            <a:noFill/>
          </a:ln>
        </p:spPr>
      </p:pic>
      <p:pic>
        <p:nvPicPr>
          <p:cNvPr id="985" name="Google Shape;985;p119"/>
          <p:cNvPicPr preferRelativeResize="0"/>
          <p:nvPr/>
        </p:nvPicPr>
        <p:blipFill rotWithShape="1">
          <a:blip r:embed="rId8">
            <a:alphaModFix/>
          </a:blip>
          <a:srcRect b="0" l="0" r="0" t="0"/>
          <a:stretch/>
        </p:blipFill>
        <p:spPr>
          <a:xfrm>
            <a:off x="1122177" y="2942036"/>
            <a:ext cx="2194875" cy="746275"/>
          </a:xfrm>
          <a:prstGeom prst="rect">
            <a:avLst/>
          </a:prstGeom>
          <a:noFill/>
          <a:ln>
            <a:noFill/>
          </a:ln>
        </p:spPr>
      </p:pic>
      <p:pic>
        <p:nvPicPr>
          <p:cNvPr id="986" name="Google Shape;986;p119"/>
          <p:cNvPicPr preferRelativeResize="0"/>
          <p:nvPr/>
        </p:nvPicPr>
        <p:blipFill rotWithShape="1">
          <a:blip r:embed="rId9">
            <a:alphaModFix/>
          </a:blip>
          <a:srcRect b="0" l="0" r="0" t="0"/>
          <a:stretch/>
        </p:blipFill>
        <p:spPr>
          <a:xfrm>
            <a:off x="4454419" y="3070912"/>
            <a:ext cx="2375116" cy="1187558"/>
          </a:xfrm>
          <a:prstGeom prst="rect">
            <a:avLst/>
          </a:prstGeom>
          <a:noFill/>
          <a:ln>
            <a:noFill/>
          </a:ln>
        </p:spPr>
      </p:pic>
      <p:cxnSp>
        <p:nvCxnSpPr>
          <p:cNvPr id="987" name="Google Shape;987;p119"/>
          <p:cNvCxnSpPr/>
          <p:nvPr/>
        </p:nvCxnSpPr>
        <p:spPr>
          <a:xfrm>
            <a:off x="7023370" y="3501957"/>
            <a:ext cx="1391056" cy="0"/>
          </a:xfrm>
          <a:prstGeom prst="straightConnector1">
            <a:avLst/>
          </a:prstGeom>
          <a:noFill/>
          <a:ln cap="flat" cmpd="sng" w="38100">
            <a:solidFill>
              <a:srgbClr val="FDB42B"/>
            </a:solidFill>
            <a:prstDash val="solid"/>
            <a:round/>
            <a:headEnd len="med" w="med" type="triangle"/>
            <a:tailEnd len="med" w="med" type="triangle"/>
          </a:ln>
        </p:spPr>
      </p:cxnSp>
      <p:cxnSp>
        <p:nvCxnSpPr>
          <p:cNvPr id="988" name="Google Shape;988;p119"/>
          <p:cNvCxnSpPr/>
          <p:nvPr/>
        </p:nvCxnSpPr>
        <p:spPr>
          <a:xfrm>
            <a:off x="6332706" y="4387174"/>
            <a:ext cx="496829" cy="486383"/>
          </a:xfrm>
          <a:prstGeom prst="straightConnector1">
            <a:avLst/>
          </a:prstGeom>
          <a:noFill/>
          <a:ln cap="flat" cmpd="sng" w="38100">
            <a:solidFill>
              <a:schemeClr val="lt2"/>
            </a:solidFill>
            <a:prstDash val="solid"/>
            <a:round/>
            <a:headEnd len="med" w="med" type="triangle"/>
            <a:tailEnd len="med" w="med" type="triangle"/>
          </a:ln>
        </p:spPr>
      </p:cxnSp>
      <p:cxnSp>
        <p:nvCxnSpPr>
          <p:cNvPr id="989" name="Google Shape;989;p119"/>
          <p:cNvCxnSpPr/>
          <p:nvPr/>
        </p:nvCxnSpPr>
        <p:spPr>
          <a:xfrm flipH="1" rot="10800000">
            <a:off x="4747098" y="4433571"/>
            <a:ext cx="451342" cy="563008"/>
          </a:xfrm>
          <a:prstGeom prst="straightConnector1">
            <a:avLst/>
          </a:prstGeom>
          <a:noFill/>
          <a:ln cap="flat" cmpd="sng" w="38100">
            <a:solidFill>
              <a:srgbClr val="FDB42B"/>
            </a:solidFill>
            <a:prstDash val="solid"/>
            <a:round/>
            <a:headEnd len="med" w="med" type="triangle"/>
            <a:tailEnd len="med" w="med" type="triangle"/>
          </a:ln>
        </p:spPr>
      </p:cxnSp>
      <p:cxnSp>
        <p:nvCxnSpPr>
          <p:cNvPr id="990" name="Google Shape;990;p119"/>
          <p:cNvCxnSpPr/>
          <p:nvPr/>
        </p:nvCxnSpPr>
        <p:spPr>
          <a:xfrm>
            <a:off x="3541550" y="3308350"/>
            <a:ext cx="680400" cy="174900"/>
          </a:xfrm>
          <a:prstGeom prst="straightConnector1">
            <a:avLst/>
          </a:prstGeom>
          <a:noFill/>
          <a:ln cap="flat" cmpd="sng" w="38100">
            <a:solidFill>
              <a:schemeClr val="lt2"/>
            </a:solidFill>
            <a:prstDash val="solid"/>
            <a:round/>
            <a:headEnd len="med" w="med" type="triangle"/>
            <a:tailEnd len="med" w="med" type="triangle"/>
          </a:ln>
        </p:spPr>
      </p:cxnSp>
      <p:cxnSp>
        <p:nvCxnSpPr>
          <p:cNvPr id="991" name="Google Shape;991;p119"/>
          <p:cNvCxnSpPr/>
          <p:nvPr/>
        </p:nvCxnSpPr>
        <p:spPr>
          <a:xfrm flipH="1" rot="10800000">
            <a:off x="5017684" y="4433571"/>
            <a:ext cx="451342" cy="563008"/>
          </a:xfrm>
          <a:prstGeom prst="straightConnector1">
            <a:avLst/>
          </a:prstGeom>
          <a:noFill/>
          <a:ln cap="flat" cmpd="sng" w="38100">
            <a:solidFill>
              <a:schemeClr val="lt2"/>
            </a:solidFill>
            <a:prstDash val="solid"/>
            <a:round/>
            <a:headEnd len="med" w="med" type="triangle"/>
            <a:tailEnd len="med" w="med" type="triangle"/>
          </a:ln>
        </p:spPr>
      </p:cxnSp>
      <p:cxnSp>
        <p:nvCxnSpPr>
          <p:cNvPr id="992" name="Google Shape;992;p119"/>
          <p:cNvCxnSpPr/>
          <p:nvPr/>
        </p:nvCxnSpPr>
        <p:spPr>
          <a:xfrm>
            <a:off x="6062120" y="4420114"/>
            <a:ext cx="496829" cy="486383"/>
          </a:xfrm>
          <a:prstGeom prst="straightConnector1">
            <a:avLst/>
          </a:prstGeom>
          <a:noFill/>
          <a:ln cap="flat" cmpd="sng" w="38100">
            <a:solidFill>
              <a:srgbClr val="FDB42B"/>
            </a:solidFill>
            <a:prstDash val="solid"/>
            <a:round/>
            <a:headEnd len="med" w="med" type="triangle"/>
            <a:tailEnd len="med" w="med" type="triangle"/>
          </a:ln>
        </p:spPr>
      </p:cxnSp>
      <p:cxnSp>
        <p:nvCxnSpPr>
          <p:cNvPr id="993" name="Google Shape;993;p119"/>
          <p:cNvCxnSpPr/>
          <p:nvPr/>
        </p:nvCxnSpPr>
        <p:spPr>
          <a:xfrm>
            <a:off x="5017681" y="2422949"/>
            <a:ext cx="496800" cy="486300"/>
          </a:xfrm>
          <a:prstGeom prst="straightConnector1">
            <a:avLst/>
          </a:prstGeom>
          <a:noFill/>
          <a:ln cap="flat" cmpd="sng" w="38100">
            <a:solidFill>
              <a:schemeClr val="lt2"/>
            </a:solidFill>
            <a:prstDash val="solid"/>
            <a:round/>
            <a:headEnd len="med" w="med" type="triangle"/>
            <a:tailEnd len="med" w="med" type="triangle"/>
          </a:ln>
        </p:spPr>
      </p:cxnSp>
      <p:cxnSp>
        <p:nvCxnSpPr>
          <p:cNvPr id="994" name="Google Shape;994;p119"/>
          <p:cNvCxnSpPr/>
          <p:nvPr/>
        </p:nvCxnSpPr>
        <p:spPr>
          <a:xfrm>
            <a:off x="4747095" y="2455889"/>
            <a:ext cx="496800" cy="486300"/>
          </a:xfrm>
          <a:prstGeom prst="straightConnector1">
            <a:avLst/>
          </a:prstGeom>
          <a:noFill/>
          <a:ln cap="flat" cmpd="sng" w="38100">
            <a:solidFill>
              <a:srgbClr val="FDB42B"/>
            </a:solidFill>
            <a:prstDash val="solid"/>
            <a:round/>
            <a:headEnd len="med" w="med" type="triangle"/>
            <a:tailEnd len="med" w="med" type="none"/>
          </a:ln>
        </p:spPr>
      </p:cxnSp>
      <p:sp>
        <p:nvSpPr>
          <p:cNvPr id="995" name="Google Shape;995;p119"/>
          <p:cNvSpPr txBox="1"/>
          <p:nvPr/>
        </p:nvSpPr>
        <p:spPr>
          <a:xfrm>
            <a:off x="6677126" y="1785913"/>
            <a:ext cx="1947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latin typeface="Trebuchet MS"/>
                <a:ea typeface="Trebuchet MS"/>
                <a:cs typeface="Trebuchet MS"/>
                <a:sym typeface="Trebuchet MS"/>
              </a:rPr>
              <a:t>mpi4py</a:t>
            </a:r>
            <a:endParaRPr b="1" sz="3500">
              <a:latin typeface="Trebuchet MS"/>
              <a:ea typeface="Trebuchet MS"/>
              <a:cs typeface="Trebuchet MS"/>
              <a:sym typeface="Trebuchet MS"/>
            </a:endParaRPr>
          </a:p>
        </p:txBody>
      </p:sp>
      <p:cxnSp>
        <p:nvCxnSpPr>
          <p:cNvPr id="996" name="Google Shape;996;p119"/>
          <p:cNvCxnSpPr/>
          <p:nvPr/>
        </p:nvCxnSpPr>
        <p:spPr>
          <a:xfrm flipH="1" rot="10800000">
            <a:off x="6677486" y="2417504"/>
            <a:ext cx="451200" cy="563100"/>
          </a:xfrm>
          <a:prstGeom prst="straightConnector1">
            <a:avLst/>
          </a:prstGeom>
          <a:noFill/>
          <a:ln cap="flat" cmpd="sng" w="38100">
            <a:solidFill>
              <a:srgbClr val="FDB42B"/>
            </a:solidFill>
            <a:prstDash val="solid"/>
            <a:round/>
            <a:headEnd len="med" w="med" type="triangle"/>
            <a:tailEnd len="med" w="med" type="triangle"/>
          </a:ln>
        </p:spPr>
      </p:cxnSp>
      <p:cxnSp>
        <p:nvCxnSpPr>
          <p:cNvPr id="997" name="Google Shape;997;p119"/>
          <p:cNvCxnSpPr/>
          <p:nvPr/>
        </p:nvCxnSpPr>
        <p:spPr>
          <a:xfrm flipH="1" rot="10800000">
            <a:off x="3570650" y="3916800"/>
            <a:ext cx="651300" cy="222300"/>
          </a:xfrm>
          <a:prstGeom prst="straightConnector1">
            <a:avLst/>
          </a:prstGeom>
          <a:noFill/>
          <a:ln cap="flat" cmpd="sng" w="38100">
            <a:solidFill>
              <a:schemeClr val="lt2"/>
            </a:solidFill>
            <a:prstDash val="solid"/>
            <a:round/>
            <a:headEnd len="med" w="med" type="triangl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pic>
        <p:nvPicPr>
          <p:cNvPr id="1003" name="Google Shape;1003;p120"/>
          <p:cNvPicPr preferRelativeResize="0"/>
          <p:nvPr/>
        </p:nvPicPr>
        <p:blipFill>
          <a:blip r:embed="rId3">
            <a:alphaModFix/>
          </a:blip>
          <a:stretch>
            <a:fillRect/>
          </a:stretch>
        </p:blipFill>
        <p:spPr>
          <a:xfrm>
            <a:off x="2012250" y="3790125"/>
            <a:ext cx="1272425" cy="1272425"/>
          </a:xfrm>
          <a:prstGeom prst="rect">
            <a:avLst/>
          </a:prstGeom>
          <a:noFill/>
          <a:ln>
            <a:noFill/>
          </a:ln>
        </p:spPr>
      </p:pic>
      <p:sp>
        <p:nvSpPr>
          <p:cNvPr id="1004" name="Google Shape;1004;p12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Interoperability for the Win</a:t>
            </a:r>
            <a:endParaRPr/>
          </a:p>
        </p:txBody>
      </p:sp>
      <p:sp>
        <p:nvSpPr>
          <p:cNvPr id="1005" name="Google Shape;1005;p120"/>
          <p:cNvSpPr txBox="1"/>
          <p:nvPr>
            <p:ph idx="2" type="body"/>
          </p:nvPr>
        </p:nvSpPr>
        <p:spPr>
          <a:xfrm>
            <a:off x="498348" y="1249805"/>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DLPack and </a:t>
            </a:r>
            <a:r>
              <a:rPr lang="en-US">
                <a:solidFill>
                  <a:srgbClr val="FDB42B"/>
                </a:solidFill>
              </a:rPr>
              <a:t>__cuda_array_interface__</a:t>
            </a:r>
            <a:endParaRPr>
              <a:solidFill>
                <a:srgbClr val="FDB42B"/>
              </a:solidFill>
            </a:endParaRPr>
          </a:p>
        </p:txBody>
      </p:sp>
      <p:pic>
        <p:nvPicPr>
          <p:cNvPr id="1006" name="Google Shape;1006;p120"/>
          <p:cNvPicPr preferRelativeResize="0"/>
          <p:nvPr/>
        </p:nvPicPr>
        <p:blipFill rotWithShape="1">
          <a:blip r:embed="rId4">
            <a:alphaModFix/>
          </a:blip>
          <a:srcRect b="0" l="0" r="0" t="0"/>
          <a:stretch/>
        </p:blipFill>
        <p:spPr>
          <a:xfrm>
            <a:off x="6829515" y="4591579"/>
            <a:ext cx="2799934" cy="1198373"/>
          </a:xfrm>
          <a:prstGeom prst="rect">
            <a:avLst/>
          </a:prstGeom>
          <a:noFill/>
          <a:ln>
            <a:noFill/>
          </a:ln>
        </p:spPr>
      </p:pic>
      <p:pic>
        <p:nvPicPr>
          <p:cNvPr id="1007" name="Google Shape;1007;p120"/>
          <p:cNvPicPr preferRelativeResize="0"/>
          <p:nvPr/>
        </p:nvPicPr>
        <p:blipFill rotWithShape="1">
          <a:blip r:embed="rId5">
            <a:alphaModFix/>
          </a:blip>
          <a:srcRect b="0" l="0" r="0" t="0"/>
          <a:stretch/>
        </p:blipFill>
        <p:spPr>
          <a:xfrm>
            <a:off x="8659829" y="2804768"/>
            <a:ext cx="1471871" cy="1478006"/>
          </a:xfrm>
          <a:prstGeom prst="rect">
            <a:avLst/>
          </a:prstGeom>
          <a:noFill/>
          <a:ln>
            <a:noFill/>
          </a:ln>
        </p:spPr>
      </p:pic>
      <p:pic>
        <p:nvPicPr>
          <p:cNvPr id="1008" name="Google Shape;1008;p120"/>
          <p:cNvPicPr preferRelativeResize="0"/>
          <p:nvPr/>
        </p:nvPicPr>
        <p:blipFill rotWithShape="1">
          <a:blip r:embed="rId6">
            <a:alphaModFix/>
          </a:blip>
          <a:srcRect b="0" l="0" r="0" t="0"/>
          <a:stretch/>
        </p:blipFill>
        <p:spPr>
          <a:xfrm>
            <a:off x="2979876" y="1837450"/>
            <a:ext cx="2616617" cy="523324"/>
          </a:xfrm>
          <a:prstGeom prst="rect">
            <a:avLst/>
          </a:prstGeom>
          <a:noFill/>
          <a:ln>
            <a:noFill/>
          </a:ln>
        </p:spPr>
      </p:pic>
      <p:pic>
        <p:nvPicPr>
          <p:cNvPr id="1009" name="Google Shape;1009;p120"/>
          <p:cNvPicPr preferRelativeResize="0"/>
          <p:nvPr/>
        </p:nvPicPr>
        <p:blipFill rotWithShape="1">
          <a:blip r:embed="rId7">
            <a:alphaModFix/>
          </a:blip>
          <a:srcRect b="0" l="0" r="0" t="0"/>
          <a:stretch/>
        </p:blipFill>
        <p:spPr>
          <a:xfrm>
            <a:off x="3275424" y="4996575"/>
            <a:ext cx="3159925" cy="662175"/>
          </a:xfrm>
          <a:prstGeom prst="rect">
            <a:avLst/>
          </a:prstGeom>
          <a:noFill/>
          <a:ln>
            <a:noFill/>
          </a:ln>
        </p:spPr>
      </p:pic>
      <p:pic>
        <p:nvPicPr>
          <p:cNvPr id="1010" name="Google Shape;1010;p120"/>
          <p:cNvPicPr preferRelativeResize="0"/>
          <p:nvPr/>
        </p:nvPicPr>
        <p:blipFill rotWithShape="1">
          <a:blip r:embed="rId8">
            <a:alphaModFix/>
          </a:blip>
          <a:srcRect b="0" l="0" r="0" t="0"/>
          <a:stretch/>
        </p:blipFill>
        <p:spPr>
          <a:xfrm>
            <a:off x="1122177" y="2942036"/>
            <a:ext cx="2194875" cy="746275"/>
          </a:xfrm>
          <a:prstGeom prst="rect">
            <a:avLst/>
          </a:prstGeom>
          <a:noFill/>
          <a:ln>
            <a:noFill/>
          </a:ln>
        </p:spPr>
      </p:pic>
      <p:sp>
        <p:nvSpPr>
          <p:cNvPr id="1011" name="Google Shape;1011;p120"/>
          <p:cNvSpPr txBox="1"/>
          <p:nvPr/>
        </p:nvSpPr>
        <p:spPr>
          <a:xfrm>
            <a:off x="6677126" y="1785913"/>
            <a:ext cx="1947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latin typeface="Trebuchet MS"/>
                <a:ea typeface="Trebuchet MS"/>
                <a:cs typeface="Trebuchet MS"/>
                <a:sym typeface="Trebuchet MS"/>
              </a:rPr>
              <a:t>mpi4py</a:t>
            </a:r>
            <a:endParaRPr b="1" sz="35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21"/>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Arrays and DataFrames</a:t>
            </a:r>
            <a:endParaRPr/>
          </a:p>
        </p:txBody>
      </p:sp>
      <p:sp>
        <p:nvSpPr>
          <p:cNvPr id="1018" name="Google Shape;1018;p121"/>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Dask and CUDA Python arrays</a:t>
            </a:r>
            <a:endParaRPr/>
          </a:p>
        </p:txBody>
      </p:sp>
      <p:pic>
        <p:nvPicPr>
          <p:cNvPr id="1019" name="Google Shape;1019;p121"/>
          <p:cNvPicPr preferRelativeResize="0"/>
          <p:nvPr/>
        </p:nvPicPr>
        <p:blipFill rotWithShape="1">
          <a:blip r:embed="rId3">
            <a:alphaModFix/>
          </a:blip>
          <a:srcRect b="0" l="0" r="0" t="0"/>
          <a:stretch/>
        </p:blipFill>
        <p:spPr>
          <a:xfrm>
            <a:off x="4953526" y="2038240"/>
            <a:ext cx="2497051" cy="1068744"/>
          </a:xfrm>
          <a:prstGeom prst="rect">
            <a:avLst/>
          </a:prstGeom>
          <a:noFill/>
          <a:ln>
            <a:noFill/>
          </a:ln>
        </p:spPr>
      </p:pic>
      <p:pic>
        <p:nvPicPr>
          <p:cNvPr id="1020" name="Google Shape;1020;p121"/>
          <p:cNvPicPr preferRelativeResize="0"/>
          <p:nvPr/>
        </p:nvPicPr>
        <p:blipFill rotWithShape="1">
          <a:blip r:embed="rId4">
            <a:alphaModFix/>
          </a:blip>
          <a:srcRect b="0" l="0" r="0" t="0"/>
          <a:stretch/>
        </p:blipFill>
        <p:spPr>
          <a:xfrm>
            <a:off x="1814862" y="2277151"/>
            <a:ext cx="2819961" cy="590925"/>
          </a:xfrm>
          <a:prstGeom prst="rect">
            <a:avLst/>
          </a:prstGeom>
          <a:noFill/>
          <a:ln>
            <a:noFill/>
          </a:ln>
        </p:spPr>
      </p:pic>
      <p:pic>
        <p:nvPicPr>
          <p:cNvPr id="1021" name="Google Shape;1021;p121"/>
          <p:cNvPicPr preferRelativeResize="0"/>
          <p:nvPr/>
        </p:nvPicPr>
        <p:blipFill rotWithShape="1">
          <a:blip r:embed="rId5">
            <a:alphaModFix/>
          </a:blip>
          <a:srcRect b="0" l="0" r="0" t="0"/>
          <a:stretch/>
        </p:blipFill>
        <p:spPr>
          <a:xfrm>
            <a:off x="7850980" y="1914800"/>
            <a:ext cx="1310157" cy="1315625"/>
          </a:xfrm>
          <a:prstGeom prst="rect">
            <a:avLst/>
          </a:prstGeom>
          <a:noFill/>
          <a:ln>
            <a:noFill/>
          </a:ln>
        </p:spPr>
      </p:pic>
      <p:pic>
        <p:nvPicPr>
          <p:cNvPr id="1022" name="Google Shape;1022;p121"/>
          <p:cNvPicPr preferRelativeResize="0"/>
          <p:nvPr/>
        </p:nvPicPr>
        <p:blipFill rotWithShape="1">
          <a:blip r:embed="rId6">
            <a:alphaModFix/>
          </a:blip>
          <a:srcRect b="0" l="0" r="0" t="0"/>
          <a:stretch/>
        </p:blipFill>
        <p:spPr>
          <a:xfrm>
            <a:off x="236086" y="3552819"/>
            <a:ext cx="4406900" cy="2311400"/>
          </a:xfrm>
          <a:prstGeom prst="rect">
            <a:avLst/>
          </a:prstGeom>
          <a:noFill/>
          <a:ln>
            <a:noFill/>
          </a:ln>
        </p:spPr>
      </p:pic>
      <p:sp>
        <p:nvSpPr>
          <p:cNvPr id="1023" name="Google Shape;1023;p121"/>
          <p:cNvSpPr/>
          <p:nvPr/>
        </p:nvSpPr>
        <p:spPr>
          <a:xfrm>
            <a:off x="5114441" y="4108354"/>
            <a:ext cx="5486400" cy="1200329"/>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2"/>
              </a:buClr>
              <a:buSzPts val="1800"/>
              <a:buFont typeface="Arial"/>
              <a:buChar char="•"/>
            </a:pPr>
            <a:r>
              <a:rPr lang="en-US" sz="1800">
                <a:solidFill>
                  <a:schemeClr val="dk2"/>
                </a:solidFill>
                <a:latin typeface="Trebuchet MS"/>
                <a:ea typeface="Trebuchet MS"/>
                <a:cs typeface="Trebuchet MS"/>
                <a:sym typeface="Trebuchet MS"/>
              </a:rPr>
              <a:t>Scales NumPy to distributed clusters</a:t>
            </a:r>
            <a:endParaRPr/>
          </a:p>
          <a:p>
            <a:pPr indent="-285750" lvl="0" marL="285750" marR="0" rtl="0" algn="l">
              <a:spcBef>
                <a:spcPts val="0"/>
              </a:spcBef>
              <a:spcAft>
                <a:spcPts val="0"/>
              </a:spcAft>
              <a:buClr>
                <a:schemeClr val="dk2"/>
              </a:buClr>
              <a:buSzPts val="1800"/>
              <a:buFont typeface="Arial"/>
              <a:buChar char="•"/>
            </a:pPr>
            <a:r>
              <a:rPr lang="en-US" sz="1800">
                <a:solidFill>
                  <a:schemeClr val="dk2"/>
                </a:solidFill>
                <a:latin typeface="Trebuchet MS"/>
                <a:ea typeface="Trebuchet MS"/>
                <a:cs typeface="Trebuchet MS"/>
                <a:sym typeface="Trebuchet MS"/>
              </a:rPr>
              <a:t>Used in climate science, imaging, HPC analysis up to 100TB size</a:t>
            </a:r>
            <a:endParaRPr/>
          </a:p>
          <a:p>
            <a:pPr indent="-285750" lvl="0" marL="285750" marR="0" rtl="0" algn="l">
              <a:spcBef>
                <a:spcPts val="0"/>
              </a:spcBef>
              <a:spcAft>
                <a:spcPts val="0"/>
              </a:spcAft>
              <a:buClr>
                <a:schemeClr val="dk2"/>
              </a:buClr>
              <a:buSzPts val="1800"/>
              <a:buFont typeface="Arial"/>
              <a:buChar char="•"/>
            </a:pPr>
            <a:r>
              <a:rPr lang="en-US" sz="1800">
                <a:solidFill>
                  <a:schemeClr val="dk2"/>
                </a:solidFill>
                <a:latin typeface="Trebuchet MS"/>
                <a:ea typeface="Trebuchet MS"/>
                <a:cs typeface="Trebuchet MS"/>
                <a:sym typeface="Trebuchet MS"/>
              </a:rPr>
              <a:t>Now seamlessly accelerated with GPUs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2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Benchmark: single-GPU CuPy vs NumPy</a:t>
            </a:r>
            <a:endParaRPr>
              <a:solidFill>
                <a:srgbClr val="4C4C4C"/>
              </a:solidFill>
            </a:endParaRPr>
          </a:p>
        </p:txBody>
      </p:sp>
      <p:sp>
        <p:nvSpPr>
          <p:cNvPr id="1030" name="Google Shape;1030;p122"/>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rPr lang="en-US"/>
              <a:t>More details: </a:t>
            </a:r>
            <a:r>
              <a:rPr lang="en-US" u="sng">
                <a:solidFill>
                  <a:schemeClr val="hlink"/>
                </a:solidFill>
                <a:hlinkClick r:id="rId3"/>
              </a:rPr>
              <a:t>https://blog.dask.org/2019/06/27/single-gpu-cupy-benchmarks</a:t>
            </a:r>
            <a:endParaRPr/>
          </a:p>
        </p:txBody>
      </p:sp>
      <p:pic>
        <p:nvPicPr>
          <p:cNvPr id="1031" name="Google Shape;1031;p122"/>
          <p:cNvPicPr preferRelativeResize="0"/>
          <p:nvPr/>
        </p:nvPicPr>
        <p:blipFill rotWithShape="1">
          <a:blip r:embed="rId4">
            <a:alphaModFix/>
          </a:blip>
          <a:srcRect b="0" l="0" r="0" t="0"/>
          <a:stretch/>
        </p:blipFill>
        <p:spPr>
          <a:xfrm>
            <a:off x="2328050" y="1281874"/>
            <a:ext cx="8128000" cy="4152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23"/>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SVD Benchmark</a:t>
            </a:r>
            <a:endParaRPr>
              <a:solidFill>
                <a:srgbClr val="4C4C4C"/>
              </a:solidFill>
            </a:endParaRPr>
          </a:p>
        </p:txBody>
      </p:sp>
      <p:pic>
        <p:nvPicPr>
          <p:cNvPr id="1038" name="Google Shape;1038;p123"/>
          <p:cNvPicPr preferRelativeResize="0"/>
          <p:nvPr/>
        </p:nvPicPr>
        <p:blipFill rotWithShape="1">
          <a:blip r:embed="rId3">
            <a:alphaModFix/>
          </a:blip>
          <a:srcRect b="0" l="0" r="0" t="0"/>
          <a:stretch/>
        </p:blipFill>
        <p:spPr>
          <a:xfrm>
            <a:off x="1603827" y="1919852"/>
            <a:ext cx="7131956" cy="3901983"/>
          </a:xfrm>
          <a:prstGeom prst="rect">
            <a:avLst/>
          </a:prstGeom>
          <a:noFill/>
          <a:ln>
            <a:noFill/>
          </a:ln>
        </p:spPr>
      </p:pic>
      <p:sp>
        <p:nvSpPr>
          <p:cNvPr id="1039" name="Google Shape;1039;p123"/>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Dask and CuPy Doing Complex Workflows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88"/>
          <p:cNvSpPr/>
          <p:nvPr/>
        </p:nvSpPr>
        <p:spPr>
          <a:xfrm>
            <a:off x="7396650" y="2324323"/>
            <a:ext cx="1664100" cy="2814900"/>
          </a:xfrm>
          <a:prstGeom prst="rect">
            <a:avLst/>
          </a:prstGeom>
          <a:solidFill>
            <a:srgbClr val="76B900">
              <a:alpha val="69800"/>
            </a:srgbClr>
          </a:solid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sp>
        <p:nvSpPr>
          <p:cNvPr id="411" name="Google Shape;411;p88"/>
          <p:cNvSpPr txBox="1"/>
          <p:nvPr>
            <p:ph type="title"/>
          </p:nvPr>
        </p:nvSpPr>
        <p:spPr>
          <a:xfrm>
            <a:off x="498348" y="737426"/>
            <a:ext cx="9976200" cy="591000"/>
          </a:xfrm>
          <a:prstGeom prst="rect">
            <a:avLst/>
          </a:prstGeom>
          <a:solidFill>
            <a:srgbClr val="FFFFFF"/>
          </a:solid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solidFill>
                  <a:schemeClr val="lt1"/>
                </a:solidFill>
              </a:rPr>
              <a:t>Data Movement and Transformation</a:t>
            </a:r>
            <a:endParaRPr/>
          </a:p>
        </p:txBody>
      </p:sp>
      <p:sp>
        <p:nvSpPr>
          <p:cNvPr id="412" name="Google Shape;412;p88"/>
          <p:cNvSpPr txBox="1"/>
          <p:nvPr>
            <p:ph type="title"/>
          </p:nvPr>
        </p:nvSpPr>
        <p:spPr>
          <a:xfrm>
            <a:off x="498348" y="6025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Movement and Transformation</a:t>
            </a:r>
            <a:endParaRPr/>
          </a:p>
        </p:txBody>
      </p:sp>
      <p:sp>
        <p:nvSpPr>
          <p:cNvPr id="413" name="Google Shape;413;p88"/>
          <p:cNvSpPr txBox="1"/>
          <p:nvPr>
            <p:ph idx="2" type="body"/>
          </p:nvPr>
        </p:nvSpPr>
        <p:spPr>
          <a:xfrm>
            <a:off x="711973" y="1135858"/>
            <a:ext cx="9976200" cy="525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The bane of productivity and performance</a:t>
            </a:r>
            <a:endParaRPr/>
          </a:p>
        </p:txBody>
      </p:sp>
      <p:grpSp>
        <p:nvGrpSpPr>
          <p:cNvPr id="414" name="Google Shape;414;p88"/>
          <p:cNvGrpSpPr/>
          <p:nvPr/>
        </p:nvGrpSpPr>
        <p:grpSpPr>
          <a:xfrm>
            <a:off x="898366" y="1547823"/>
            <a:ext cx="8988156" cy="4381567"/>
            <a:chOff x="362478" y="1664948"/>
            <a:chExt cx="8988156" cy="4381567"/>
          </a:xfrm>
        </p:grpSpPr>
        <p:grpSp>
          <p:nvGrpSpPr>
            <p:cNvPr id="415" name="Google Shape;415;p88"/>
            <p:cNvGrpSpPr/>
            <p:nvPr/>
          </p:nvGrpSpPr>
          <p:grpSpPr>
            <a:xfrm>
              <a:off x="1036950" y="2233382"/>
              <a:ext cx="3197575" cy="3196981"/>
              <a:chOff x="1270481" y="2254961"/>
              <a:chExt cx="3197575" cy="3196981"/>
            </a:xfrm>
          </p:grpSpPr>
          <p:pic>
            <p:nvPicPr>
              <p:cNvPr id="416" name="Google Shape;416;p88"/>
              <p:cNvPicPr preferRelativeResize="0"/>
              <p:nvPr/>
            </p:nvPicPr>
            <p:blipFill rotWithShape="1">
              <a:blip r:embed="rId3">
                <a:alphaModFix/>
              </a:blip>
              <a:srcRect b="0" l="0" r="0" t="0"/>
              <a:stretch/>
            </p:blipFill>
            <p:spPr>
              <a:xfrm>
                <a:off x="1270481" y="2254961"/>
                <a:ext cx="3197575" cy="3196981"/>
              </a:xfrm>
              <a:prstGeom prst="rect">
                <a:avLst/>
              </a:prstGeom>
              <a:noFill/>
              <a:ln>
                <a:noFill/>
              </a:ln>
            </p:spPr>
          </p:pic>
          <p:sp>
            <p:nvSpPr>
              <p:cNvPr id="417" name="Google Shape;417;p88"/>
              <p:cNvSpPr/>
              <p:nvPr/>
            </p:nvSpPr>
            <p:spPr>
              <a:xfrm>
                <a:off x="1837038" y="2812926"/>
                <a:ext cx="2067600" cy="2043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rebuchet MS"/>
                  <a:ea typeface="Trebuchet MS"/>
                  <a:cs typeface="Trebuchet MS"/>
                  <a:sym typeface="Trebuchet MS"/>
                </a:endParaRPr>
              </a:p>
            </p:txBody>
          </p:sp>
        </p:grpSp>
        <p:sp>
          <p:nvSpPr>
            <p:cNvPr id="418" name="Google Shape;418;p88"/>
            <p:cNvSpPr txBox="1"/>
            <p:nvPr/>
          </p:nvSpPr>
          <p:spPr>
            <a:xfrm>
              <a:off x="362478" y="3656435"/>
              <a:ext cx="617400" cy="341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800">
                  <a:latin typeface="Trebuchet MS"/>
                  <a:ea typeface="Trebuchet MS"/>
                  <a:cs typeface="Trebuchet MS"/>
                  <a:sym typeface="Trebuchet MS"/>
                </a:rPr>
                <a:t>CPU</a:t>
              </a:r>
              <a:endParaRPr/>
            </a:p>
          </p:txBody>
        </p:sp>
        <p:sp>
          <p:nvSpPr>
            <p:cNvPr id="419" name="Google Shape;419;p88"/>
            <p:cNvSpPr/>
            <p:nvPr/>
          </p:nvSpPr>
          <p:spPr>
            <a:xfrm>
              <a:off x="6860756" y="2441438"/>
              <a:ext cx="1664100" cy="1331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cxnSp>
          <p:nvCxnSpPr>
            <p:cNvPr id="420" name="Google Shape;420;p88"/>
            <p:cNvCxnSpPr/>
            <p:nvPr/>
          </p:nvCxnSpPr>
          <p:spPr>
            <a:xfrm>
              <a:off x="3322355" y="3208639"/>
              <a:ext cx="3928200" cy="1800"/>
            </a:xfrm>
            <a:prstGeom prst="bentConnector3">
              <a:avLst>
                <a:gd fmla="val 50000" name="adj1"/>
              </a:avLst>
            </a:prstGeom>
            <a:noFill/>
            <a:ln cap="flat" cmpd="sng" w="114300">
              <a:solidFill>
                <a:srgbClr val="969696"/>
              </a:solidFill>
              <a:prstDash val="solid"/>
              <a:round/>
              <a:headEnd len="sm" w="sm" type="none"/>
              <a:tailEnd len="med" w="med" type="triangle"/>
            </a:ln>
            <a:effectLst>
              <a:outerShdw blurRad="50800" rotWithShape="0" algn="tl" dir="2700000" dist="76200">
                <a:srgbClr val="000000">
                  <a:alpha val="40000"/>
                </a:srgbClr>
              </a:outerShdw>
            </a:effectLst>
          </p:spPr>
        </p:cxnSp>
        <p:sp>
          <p:nvSpPr>
            <p:cNvPr id="421" name="Google Shape;421;p88"/>
            <p:cNvSpPr/>
            <p:nvPr/>
          </p:nvSpPr>
          <p:spPr>
            <a:xfrm>
              <a:off x="4666940" y="3321257"/>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Copy &amp; Convert</a:t>
              </a:r>
              <a:endParaRPr/>
            </a:p>
          </p:txBody>
        </p:sp>
        <p:cxnSp>
          <p:nvCxnSpPr>
            <p:cNvPr id="422" name="Google Shape;422;p88"/>
            <p:cNvCxnSpPr/>
            <p:nvPr/>
          </p:nvCxnSpPr>
          <p:spPr>
            <a:xfrm>
              <a:off x="3330592" y="4481384"/>
              <a:ext cx="3928200" cy="1800"/>
            </a:xfrm>
            <a:prstGeom prst="bentConnector3">
              <a:avLst>
                <a:gd fmla="val 50000" name="adj1"/>
              </a:avLst>
            </a:prstGeom>
            <a:noFill/>
            <a:ln cap="flat" cmpd="sng" w="114300">
              <a:solidFill>
                <a:srgbClr val="969696"/>
              </a:solidFill>
              <a:prstDash val="solid"/>
              <a:round/>
              <a:headEnd len="med" w="med" type="triangle"/>
              <a:tailEnd len="sm" w="sm" type="none"/>
            </a:ln>
            <a:effectLst>
              <a:outerShdw blurRad="50800" rotWithShape="0" algn="tl" dir="2700000" dist="76200">
                <a:srgbClr val="000000">
                  <a:alpha val="40000"/>
                </a:srgbClr>
              </a:outerShdw>
            </a:effectLst>
          </p:spPr>
        </p:cxnSp>
        <p:sp>
          <p:nvSpPr>
            <p:cNvPr id="423" name="Google Shape;423;p88"/>
            <p:cNvSpPr/>
            <p:nvPr/>
          </p:nvSpPr>
          <p:spPr>
            <a:xfrm>
              <a:off x="4664459" y="4200329"/>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Copy &amp; Convert</a:t>
              </a:r>
              <a:endParaRPr/>
            </a:p>
          </p:txBody>
        </p:sp>
        <p:cxnSp>
          <p:nvCxnSpPr>
            <p:cNvPr id="424" name="Google Shape;424;p88"/>
            <p:cNvCxnSpPr/>
            <p:nvPr/>
          </p:nvCxnSpPr>
          <p:spPr>
            <a:xfrm rot="10800000">
              <a:off x="2641480" y="3426680"/>
              <a:ext cx="0" cy="844500"/>
            </a:xfrm>
            <a:prstGeom prst="straightConnector1">
              <a:avLst/>
            </a:prstGeom>
            <a:noFill/>
            <a:ln cap="flat" cmpd="sng" w="38100">
              <a:solidFill>
                <a:srgbClr val="969696"/>
              </a:solidFill>
              <a:prstDash val="solid"/>
              <a:round/>
              <a:headEnd len="sm" w="sm" type="none"/>
              <a:tailEnd len="med" w="med" type="triangle"/>
            </a:ln>
            <a:effectLst>
              <a:outerShdw blurRad="63500" sx="102000" rotWithShape="0" algn="ctr" sy="102000">
                <a:srgbClr val="000000">
                  <a:alpha val="40000"/>
                </a:srgbClr>
              </a:outerShdw>
            </a:effectLst>
          </p:spPr>
        </p:cxnSp>
        <p:sp>
          <p:nvSpPr>
            <p:cNvPr id="425" name="Google Shape;425;p88"/>
            <p:cNvSpPr/>
            <p:nvPr/>
          </p:nvSpPr>
          <p:spPr>
            <a:xfrm>
              <a:off x="1952368" y="3828517"/>
              <a:ext cx="1378200" cy="220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200"/>
                <a:buFont typeface="Trebuchet MS"/>
                <a:buNone/>
              </a:pPr>
              <a:r>
                <a:rPr b="1" i="0" lang="en-US" sz="1200" u="none" cap="none" strike="noStrike">
                  <a:solidFill>
                    <a:srgbClr val="FFFFFF"/>
                  </a:solidFill>
                  <a:latin typeface="Trebuchet MS"/>
                  <a:ea typeface="Trebuchet MS"/>
                  <a:cs typeface="Trebuchet MS"/>
                  <a:sym typeface="Trebuchet MS"/>
                </a:rPr>
                <a:t>Copy &amp; Convert</a:t>
              </a:r>
              <a:endParaRPr/>
            </a:p>
          </p:txBody>
        </p:sp>
        <p:sp>
          <p:nvSpPr>
            <p:cNvPr id="426" name="Google Shape;426;p88"/>
            <p:cNvSpPr/>
            <p:nvPr/>
          </p:nvSpPr>
          <p:spPr>
            <a:xfrm>
              <a:off x="1952368" y="4271181"/>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cxnSp>
          <p:nvCxnSpPr>
            <p:cNvPr id="427" name="Google Shape;427;p88"/>
            <p:cNvCxnSpPr>
              <a:stCxn id="428" idx="3"/>
            </p:cNvCxnSpPr>
            <p:nvPr/>
          </p:nvCxnSpPr>
          <p:spPr>
            <a:xfrm flipH="1" rot="10800000">
              <a:off x="3558356" y="4917465"/>
              <a:ext cx="4134300" cy="912000"/>
            </a:xfrm>
            <a:prstGeom prst="bentConnector3">
              <a:avLst>
                <a:gd fmla="val 100056" name="adj1"/>
              </a:avLst>
            </a:prstGeom>
            <a:noFill/>
            <a:ln cap="flat" cmpd="sng" w="114300">
              <a:solidFill>
                <a:schemeClr val="accent3"/>
              </a:solidFill>
              <a:prstDash val="solid"/>
              <a:round/>
              <a:headEnd len="sm" w="sm" type="none"/>
              <a:tailEnd len="med" w="med" type="triangle"/>
            </a:ln>
            <a:effectLst>
              <a:outerShdw blurRad="50800" rotWithShape="0" algn="tl" dir="2700000" dist="76200">
                <a:srgbClr val="000000">
                  <a:alpha val="40000"/>
                </a:srgbClr>
              </a:outerShdw>
            </a:effectLst>
          </p:spPr>
        </p:cxnSp>
        <p:sp>
          <p:nvSpPr>
            <p:cNvPr id="429" name="Google Shape;429;p88"/>
            <p:cNvSpPr/>
            <p:nvPr/>
          </p:nvSpPr>
          <p:spPr>
            <a:xfrm>
              <a:off x="7258792" y="4049321"/>
              <a:ext cx="867972" cy="867972"/>
            </a:xfrm>
            <a:prstGeom prst="flowChartInternalStorage">
              <a:avLst/>
            </a:prstGeom>
            <a:solidFill>
              <a:srgbClr val="76B900"/>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GPU Data</a:t>
              </a:r>
              <a:endParaRPr/>
            </a:p>
          </p:txBody>
        </p:sp>
        <p:sp>
          <p:nvSpPr>
            <p:cNvPr id="430" name="Google Shape;430;p88"/>
            <p:cNvSpPr/>
            <p:nvPr/>
          </p:nvSpPr>
          <p:spPr>
            <a:xfrm>
              <a:off x="1952368" y="2992548"/>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cxnSp>
          <p:nvCxnSpPr>
            <p:cNvPr id="431" name="Google Shape;431;p88"/>
            <p:cNvCxnSpPr>
              <a:stCxn id="432" idx="3"/>
            </p:cNvCxnSpPr>
            <p:nvPr/>
          </p:nvCxnSpPr>
          <p:spPr>
            <a:xfrm>
              <a:off x="3558356" y="1881998"/>
              <a:ext cx="4134300" cy="1186800"/>
            </a:xfrm>
            <a:prstGeom prst="bentConnector3">
              <a:avLst>
                <a:gd fmla="val 99823" name="adj1"/>
              </a:avLst>
            </a:prstGeom>
            <a:noFill/>
            <a:ln cap="flat" cmpd="sng" w="114300">
              <a:solidFill>
                <a:schemeClr val="accent3"/>
              </a:solidFill>
              <a:prstDash val="solid"/>
              <a:round/>
              <a:headEnd len="med" w="med" type="triangle"/>
              <a:tailEnd len="sm" w="sm" type="none"/>
            </a:ln>
            <a:effectLst>
              <a:outerShdw blurRad="50800" rotWithShape="0" algn="tl" dir="2700000" dist="76200">
                <a:srgbClr val="000000">
                  <a:alpha val="40000"/>
                </a:srgbClr>
              </a:outerShdw>
            </a:effectLst>
          </p:spPr>
        </p:cxnSp>
        <p:sp>
          <p:nvSpPr>
            <p:cNvPr id="433" name="Google Shape;433;p88"/>
            <p:cNvSpPr/>
            <p:nvPr/>
          </p:nvSpPr>
          <p:spPr>
            <a:xfrm>
              <a:off x="7258792" y="2776576"/>
              <a:ext cx="867972" cy="867972"/>
            </a:xfrm>
            <a:prstGeom prst="flowChartPredefinedProcess">
              <a:avLst/>
            </a:prstGeom>
            <a:solidFill>
              <a:srgbClr val="76B900"/>
            </a:solidFill>
            <a:ln cap="flat" cmpd="sng" w="38100">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GPU Data</a:t>
              </a:r>
              <a:endParaRPr/>
            </a:p>
          </p:txBody>
        </p:sp>
        <p:sp>
          <p:nvSpPr>
            <p:cNvPr id="434" name="Google Shape;434;p88"/>
            <p:cNvSpPr/>
            <p:nvPr/>
          </p:nvSpPr>
          <p:spPr>
            <a:xfrm>
              <a:off x="4664457" y="1983679"/>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Read Data</a:t>
              </a:r>
              <a:endParaRPr/>
            </a:p>
          </p:txBody>
        </p:sp>
        <p:sp>
          <p:nvSpPr>
            <p:cNvPr id="435" name="Google Shape;435;p88"/>
            <p:cNvSpPr/>
            <p:nvPr/>
          </p:nvSpPr>
          <p:spPr>
            <a:xfrm>
              <a:off x="4664457" y="5554454"/>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Load Data</a:t>
              </a:r>
              <a:endParaRPr/>
            </a:p>
          </p:txBody>
        </p:sp>
        <p:sp>
          <p:nvSpPr>
            <p:cNvPr id="432" name="Google Shape;432;p88"/>
            <p:cNvSpPr/>
            <p:nvPr/>
          </p:nvSpPr>
          <p:spPr>
            <a:xfrm>
              <a:off x="2180156" y="1664948"/>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sp>
          <p:nvSpPr>
            <p:cNvPr id="428" name="Google Shape;428;p88"/>
            <p:cNvSpPr/>
            <p:nvPr/>
          </p:nvSpPr>
          <p:spPr>
            <a:xfrm>
              <a:off x="2180156" y="5612415"/>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sp>
          <p:nvSpPr>
            <p:cNvPr id="436" name="Google Shape;436;p88"/>
            <p:cNvSpPr txBox="1"/>
            <p:nvPr/>
          </p:nvSpPr>
          <p:spPr>
            <a:xfrm>
              <a:off x="8717034" y="3656426"/>
              <a:ext cx="633600" cy="341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None/>
              </a:pPr>
              <a:r>
                <a:rPr b="1" lang="en-US" sz="1800">
                  <a:latin typeface="Trebuchet MS"/>
                  <a:ea typeface="Trebuchet MS"/>
                  <a:cs typeface="Trebuchet MS"/>
                  <a:sym typeface="Trebuchet MS"/>
                </a:rPr>
                <a:t>GPU</a:t>
              </a:r>
              <a:endParaRPr b="1" sz="1800">
                <a:latin typeface="Trebuchet MS"/>
                <a:ea typeface="Trebuchet MS"/>
                <a:cs typeface="Trebuchet MS"/>
                <a:sym typeface="Trebuchet M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graphicFrame>
        <p:nvGraphicFramePr>
          <p:cNvPr id="1045" name="Google Shape;1045;p124"/>
          <p:cNvGraphicFramePr/>
          <p:nvPr/>
        </p:nvGraphicFramePr>
        <p:xfrm>
          <a:off x="960325" y="2105100"/>
          <a:ext cx="3000000" cy="3000000"/>
        </p:xfrm>
        <a:graphic>
          <a:graphicData uri="http://schemas.openxmlformats.org/drawingml/2006/table">
            <a:tbl>
              <a:tblPr>
                <a:noFill/>
                <a:tableStyleId>{5060C173-05A4-45EF-80E1-FFC98BDA59E3}</a:tableStyleId>
              </a:tblPr>
              <a:tblGrid>
                <a:gridCol w="1658325"/>
                <a:gridCol w="1010075"/>
              </a:tblGrid>
              <a:tr h="562550">
                <a:tc>
                  <a:txBody>
                    <a:bodyPr/>
                    <a:lstStyle/>
                    <a:p>
                      <a:pPr indent="0" lvl="0" marL="0" rtl="0" algn="l">
                        <a:spcBef>
                          <a:spcPts val="0"/>
                        </a:spcBef>
                        <a:spcAft>
                          <a:spcPts val="0"/>
                        </a:spcAft>
                        <a:buNone/>
                      </a:pPr>
                      <a:r>
                        <a:rPr b="1" lang="en-US"/>
                        <a:t>Architecture</a:t>
                      </a:r>
                      <a:endParaRPr b="1"/>
                    </a:p>
                  </a:txBody>
                  <a:tcPr marT="91425" marB="91425" marR="91425" marL="91425">
                    <a:solidFill>
                      <a:srgbClr val="D9D9D9"/>
                    </a:solidFill>
                  </a:tcPr>
                </a:tc>
                <a:tc>
                  <a:txBody>
                    <a:bodyPr/>
                    <a:lstStyle/>
                    <a:p>
                      <a:pPr indent="0" lvl="0" marL="0" rtl="0" algn="l">
                        <a:spcBef>
                          <a:spcPts val="0"/>
                        </a:spcBef>
                        <a:spcAft>
                          <a:spcPts val="0"/>
                        </a:spcAft>
                        <a:buNone/>
                      </a:pPr>
                      <a:r>
                        <a:rPr b="1" lang="en-US"/>
                        <a:t>Time</a:t>
                      </a:r>
                      <a:endParaRPr b="1"/>
                    </a:p>
                  </a:txBody>
                  <a:tcPr marT="91425" marB="91425" marR="91425" marL="91425">
                    <a:solidFill>
                      <a:srgbClr val="D9D9D9"/>
                    </a:solidFill>
                  </a:tcPr>
                </a:tc>
              </a:tr>
              <a:tr h="562550">
                <a:tc>
                  <a:txBody>
                    <a:bodyPr/>
                    <a:lstStyle/>
                    <a:p>
                      <a:pPr indent="0" lvl="0" marL="0" rtl="0" algn="l">
                        <a:spcBef>
                          <a:spcPts val="0"/>
                        </a:spcBef>
                        <a:spcAft>
                          <a:spcPts val="0"/>
                        </a:spcAft>
                        <a:buNone/>
                      </a:pPr>
                      <a:r>
                        <a:rPr b="1" lang="en-US"/>
                        <a:t>Single CPU Core</a:t>
                      </a:r>
                      <a:endParaRPr b="1"/>
                    </a:p>
                  </a:txBody>
                  <a:tcPr marT="91425" marB="91425" marR="91425" marL="91425">
                    <a:solidFill>
                      <a:srgbClr val="D9D9D9"/>
                    </a:solidFill>
                  </a:tcPr>
                </a:tc>
                <a:tc>
                  <a:txBody>
                    <a:bodyPr/>
                    <a:lstStyle/>
                    <a:p>
                      <a:pPr indent="0" lvl="0" marL="0" rtl="0" algn="l">
                        <a:spcBef>
                          <a:spcPts val="0"/>
                        </a:spcBef>
                        <a:spcAft>
                          <a:spcPts val="0"/>
                        </a:spcAft>
                        <a:buNone/>
                      </a:pPr>
                      <a:r>
                        <a:rPr lang="en-US"/>
                        <a:t>2hr 39min</a:t>
                      </a:r>
                      <a:endParaRPr/>
                    </a:p>
                  </a:txBody>
                  <a:tcPr marT="91425" marB="91425" marR="91425" marL="91425">
                    <a:solidFill>
                      <a:srgbClr val="F3F3F3"/>
                    </a:solidFill>
                  </a:tcPr>
                </a:tc>
              </a:tr>
              <a:tr h="562550">
                <a:tc>
                  <a:txBody>
                    <a:bodyPr/>
                    <a:lstStyle/>
                    <a:p>
                      <a:pPr indent="0" lvl="0" marL="0" rtl="0" algn="l">
                        <a:spcBef>
                          <a:spcPts val="0"/>
                        </a:spcBef>
                        <a:spcAft>
                          <a:spcPts val="0"/>
                        </a:spcAft>
                        <a:buNone/>
                      </a:pPr>
                      <a:r>
                        <a:rPr b="1" lang="en-US"/>
                        <a:t>Forty CPU Cores</a:t>
                      </a:r>
                      <a:endParaRPr b="1"/>
                    </a:p>
                  </a:txBody>
                  <a:tcPr marT="91425" marB="91425" marR="91425" marL="91425">
                    <a:solidFill>
                      <a:srgbClr val="D9D9D9"/>
                    </a:solidFill>
                  </a:tcPr>
                </a:tc>
                <a:tc>
                  <a:txBody>
                    <a:bodyPr/>
                    <a:lstStyle/>
                    <a:p>
                      <a:pPr indent="0" lvl="0" marL="0" rtl="0" algn="l">
                        <a:spcBef>
                          <a:spcPts val="0"/>
                        </a:spcBef>
                        <a:spcAft>
                          <a:spcPts val="0"/>
                        </a:spcAft>
                        <a:buNone/>
                      </a:pPr>
                      <a:r>
                        <a:rPr lang="en-US"/>
                        <a:t>11min 30s</a:t>
                      </a:r>
                      <a:endParaRPr/>
                    </a:p>
                  </a:txBody>
                  <a:tcPr marT="91425" marB="91425" marR="91425" marL="91425">
                    <a:solidFill>
                      <a:srgbClr val="F3F3F3"/>
                    </a:solidFill>
                  </a:tcPr>
                </a:tc>
              </a:tr>
              <a:tr h="562550">
                <a:tc>
                  <a:txBody>
                    <a:bodyPr/>
                    <a:lstStyle/>
                    <a:p>
                      <a:pPr indent="0" lvl="0" marL="0" rtl="0" algn="l">
                        <a:spcBef>
                          <a:spcPts val="0"/>
                        </a:spcBef>
                        <a:spcAft>
                          <a:spcPts val="0"/>
                        </a:spcAft>
                        <a:buNone/>
                      </a:pPr>
                      <a:r>
                        <a:rPr b="1" lang="en-US"/>
                        <a:t>One GPU</a:t>
                      </a:r>
                      <a:endParaRPr b="1"/>
                    </a:p>
                  </a:txBody>
                  <a:tcPr marT="91425" marB="91425" marR="91425" marL="91425">
                    <a:solidFill>
                      <a:srgbClr val="D9D9D9"/>
                    </a:solidFill>
                  </a:tcPr>
                </a:tc>
                <a:tc>
                  <a:txBody>
                    <a:bodyPr/>
                    <a:lstStyle/>
                    <a:p>
                      <a:pPr indent="0" lvl="0" marL="0" rtl="0" algn="l">
                        <a:spcBef>
                          <a:spcPts val="0"/>
                        </a:spcBef>
                        <a:spcAft>
                          <a:spcPts val="0"/>
                        </a:spcAft>
                        <a:buNone/>
                      </a:pPr>
                      <a:r>
                        <a:rPr lang="en-US"/>
                        <a:t>1min 37s</a:t>
                      </a:r>
                      <a:endParaRPr/>
                    </a:p>
                  </a:txBody>
                  <a:tcPr marT="91425" marB="91425" marR="91425" marL="91425">
                    <a:solidFill>
                      <a:srgbClr val="F3F3F3"/>
                    </a:solidFill>
                  </a:tcPr>
                </a:tc>
              </a:tr>
              <a:tr h="562550">
                <a:tc>
                  <a:txBody>
                    <a:bodyPr/>
                    <a:lstStyle/>
                    <a:p>
                      <a:pPr indent="0" lvl="0" marL="0" rtl="0" algn="l">
                        <a:spcBef>
                          <a:spcPts val="0"/>
                        </a:spcBef>
                        <a:spcAft>
                          <a:spcPts val="0"/>
                        </a:spcAft>
                        <a:buNone/>
                      </a:pPr>
                      <a:r>
                        <a:rPr b="1" lang="en-US"/>
                        <a:t>Eight GPUs</a:t>
                      </a:r>
                      <a:endParaRPr b="1"/>
                    </a:p>
                  </a:txBody>
                  <a:tcPr marT="91425" marB="91425" marR="91425" marL="91425">
                    <a:solidFill>
                      <a:srgbClr val="D9D9D9"/>
                    </a:solidFill>
                  </a:tcPr>
                </a:tc>
                <a:tc>
                  <a:txBody>
                    <a:bodyPr/>
                    <a:lstStyle/>
                    <a:p>
                      <a:pPr indent="0" lvl="0" marL="0" rtl="0" algn="l">
                        <a:spcBef>
                          <a:spcPts val="0"/>
                        </a:spcBef>
                        <a:spcAft>
                          <a:spcPts val="0"/>
                        </a:spcAft>
                        <a:buNone/>
                      </a:pPr>
                      <a:r>
                        <a:rPr lang="en-US"/>
                        <a:t>19s</a:t>
                      </a:r>
                      <a:endParaRPr/>
                    </a:p>
                  </a:txBody>
                  <a:tcPr marT="91425" marB="91425" marR="91425" marL="91425">
                    <a:solidFill>
                      <a:srgbClr val="F3F3F3"/>
                    </a:solidFill>
                  </a:tcPr>
                </a:tc>
              </a:tr>
            </a:tbl>
          </a:graphicData>
        </a:graphic>
      </p:graphicFrame>
      <p:sp>
        <p:nvSpPr>
          <p:cNvPr id="1046" name="Google Shape;1046;p12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Petabyte Scale Analytics with Dask and CuPy</a:t>
            </a:r>
            <a:endParaRPr/>
          </a:p>
        </p:txBody>
      </p:sp>
      <p:pic>
        <p:nvPicPr>
          <p:cNvPr id="1047" name="Google Shape;1047;p124"/>
          <p:cNvPicPr preferRelativeResize="0"/>
          <p:nvPr/>
        </p:nvPicPr>
        <p:blipFill rotWithShape="1">
          <a:blip r:embed="rId3">
            <a:alphaModFix/>
          </a:blip>
          <a:srcRect b="0" l="0" r="0" t="0"/>
          <a:stretch/>
        </p:blipFill>
        <p:spPr>
          <a:xfrm>
            <a:off x="6110393" y="1944817"/>
            <a:ext cx="4461120" cy="1774628"/>
          </a:xfrm>
          <a:prstGeom prst="rect">
            <a:avLst/>
          </a:prstGeom>
          <a:noFill/>
          <a:ln>
            <a:noFill/>
          </a:ln>
        </p:spPr>
      </p:pic>
      <p:sp>
        <p:nvSpPr>
          <p:cNvPr id="1048" name="Google Shape;1048;p124"/>
          <p:cNvSpPr/>
          <p:nvPr/>
        </p:nvSpPr>
        <p:spPr>
          <a:xfrm>
            <a:off x="6487268" y="3868829"/>
            <a:ext cx="37353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000000"/>
                </a:solidFill>
                <a:latin typeface="Trebuchet MS"/>
                <a:ea typeface="Trebuchet MS"/>
                <a:cs typeface="Trebuchet MS"/>
                <a:sym typeface="Trebuchet MS"/>
              </a:rPr>
              <a:t>Cluster configuration</a:t>
            </a:r>
            <a:r>
              <a:rPr lang="en-US" sz="1200">
                <a:solidFill>
                  <a:srgbClr val="000000"/>
                </a:solidFill>
                <a:latin typeface="Trebuchet MS"/>
                <a:ea typeface="Trebuchet MS"/>
                <a:cs typeface="Trebuchet MS"/>
                <a:sym typeface="Trebuchet MS"/>
              </a:rPr>
              <a:t>: 20x GCP instances, each instance has:</a:t>
            </a:r>
            <a:endParaRPr sz="1200">
              <a:solidFill>
                <a:schemeClr val="lt1"/>
              </a:solidFill>
              <a:latin typeface="Trebuchet MS"/>
              <a:ea typeface="Trebuchet MS"/>
              <a:cs typeface="Trebuchet MS"/>
              <a:sym typeface="Trebuchet MS"/>
            </a:endParaRPr>
          </a:p>
          <a:p>
            <a:pPr indent="0" lvl="0" marL="0" marR="0" rtl="0" algn="l">
              <a:spcBef>
                <a:spcPts val="0"/>
              </a:spcBef>
              <a:spcAft>
                <a:spcPts val="0"/>
              </a:spcAft>
              <a:buNone/>
            </a:pPr>
            <a:r>
              <a:rPr b="1" lang="en-US" sz="1200">
                <a:solidFill>
                  <a:srgbClr val="000000"/>
                </a:solidFill>
                <a:latin typeface="Trebuchet MS"/>
                <a:ea typeface="Trebuchet MS"/>
                <a:cs typeface="Trebuchet MS"/>
                <a:sym typeface="Trebuchet MS"/>
              </a:rPr>
              <a:t>CPU</a:t>
            </a:r>
            <a:r>
              <a:rPr lang="en-US" sz="1200">
                <a:solidFill>
                  <a:srgbClr val="000000"/>
                </a:solidFill>
                <a:latin typeface="Trebuchet MS"/>
                <a:ea typeface="Trebuchet MS"/>
                <a:cs typeface="Trebuchet MS"/>
                <a:sym typeface="Trebuchet MS"/>
              </a:rPr>
              <a:t>: 1 VM socket (Intel Xeon CPU @ 2.30GHz), 2-core, 2 threads/core, 132GB mem, GbE ethernet, 950 GB disk</a:t>
            </a:r>
            <a:endParaRPr b="1" sz="1200">
              <a:solidFill>
                <a:srgbClr val="000000"/>
              </a:solidFill>
              <a:latin typeface="Trebuchet MS"/>
              <a:ea typeface="Trebuchet MS"/>
              <a:cs typeface="Trebuchet MS"/>
              <a:sym typeface="Trebuchet MS"/>
            </a:endParaRPr>
          </a:p>
          <a:p>
            <a:pPr indent="0" lvl="0" marL="0" marR="0" rtl="0" algn="l">
              <a:spcBef>
                <a:spcPts val="0"/>
              </a:spcBef>
              <a:spcAft>
                <a:spcPts val="0"/>
              </a:spcAft>
              <a:buNone/>
            </a:pPr>
            <a:r>
              <a:rPr b="1" lang="en-US" sz="1200">
                <a:solidFill>
                  <a:srgbClr val="000000"/>
                </a:solidFill>
                <a:latin typeface="Trebuchet MS"/>
                <a:ea typeface="Trebuchet MS"/>
                <a:cs typeface="Trebuchet MS"/>
                <a:sym typeface="Trebuchet MS"/>
              </a:rPr>
              <a:t>GPU</a:t>
            </a:r>
            <a:r>
              <a:rPr lang="en-US" sz="1200">
                <a:solidFill>
                  <a:srgbClr val="000000"/>
                </a:solidFill>
                <a:latin typeface="Trebuchet MS"/>
                <a:ea typeface="Trebuchet MS"/>
                <a:cs typeface="Trebuchet MS"/>
                <a:sym typeface="Trebuchet MS"/>
              </a:rPr>
              <a:t>: 4x NVIDIA Tesla P100-16GB-PCIe (total GPU DRAM across nodes 1.22 TB)</a:t>
            </a:r>
            <a:endParaRPr b="1" sz="1200">
              <a:solidFill>
                <a:srgbClr val="000000"/>
              </a:solidFill>
              <a:latin typeface="Trebuchet MS"/>
              <a:ea typeface="Trebuchet MS"/>
              <a:cs typeface="Trebuchet MS"/>
              <a:sym typeface="Trebuchet MS"/>
            </a:endParaRPr>
          </a:p>
          <a:p>
            <a:pPr indent="0" lvl="0" marL="0" marR="0" rtl="0" algn="l">
              <a:spcBef>
                <a:spcPts val="0"/>
              </a:spcBef>
              <a:spcAft>
                <a:spcPts val="0"/>
              </a:spcAft>
              <a:buNone/>
            </a:pPr>
            <a:r>
              <a:rPr b="1" lang="en-US" sz="1200">
                <a:solidFill>
                  <a:srgbClr val="000000"/>
                </a:solidFill>
                <a:latin typeface="Trebuchet MS"/>
                <a:ea typeface="Trebuchet MS"/>
                <a:cs typeface="Trebuchet MS"/>
                <a:sym typeface="Trebuchet MS"/>
              </a:rPr>
              <a:t>Software</a:t>
            </a:r>
            <a:r>
              <a:rPr lang="en-US" sz="1200">
                <a:solidFill>
                  <a:srgbClr val="000000"/>
                </a:solidFill>
                <a:latin typeface="Trebuchet MS"/>
                <a:ea typeface="Trebuchet MS"/>
                <a:cs typeface="Trebuchet MS"/>
                <a:sym typeface="Trebuchet MS"/>
              </a:rPr>
              <a:t>: Ubuntu 18.04, RAPIDS 0.5.1, Dask=1.1.1, Dask-Distributed=1.1.1, CuPY=5.2.0, CUDA 10.0.130</a:t>
            </a:r>
            <a:endParaRPr b="1" i="0" sz="1200" u="none" strike="noStrike">
              <a:solidFill>
                <a:srgbClr val="000000"/>
              </a:solidFill>
              <a:latin typeface="Trebuchet MS"/>
              <a:ea typeface="Trebuchet MS"/>
              <a:cs typeface="Trebuchet MS"/>
              <a:sym typeface="Trebuchet MS"/>
            </a:endParaRPr>
          </a:p>
        </p:txBody>
      </p:sp>
      <p:sp>
        <p:nvSpPr>
          <p:cNvPr id="1049" name="Google Shape;1049;p124"/>
          <p:cNvSpPr/>
          <p:nvPr/>
        </p:nvSpPr>
        <p:spPr>
          <a:xfrm>
            <a:off x="3970308" y="3086100"/>
            <a:ext cx="2140200" cy="933900"/>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0" name="Google Shape;1050;p124"/>
          <p:cNvSpPr txBox="1"/>
          <p:nvPr/>
        </p:nvSpPr>
        <p:spPr>
          <a:xfrm>
            <a:off x="699883" y="4999807"/>
            <a:ext cx="3189300" cy="249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2"/>
              </a:buClr>
              <a:buSzPts val="800"/>
              <a:buFont typeface="Trebuchet MS"/>
              <a:buNone/>
            </a:pPr>
            <a:r>
              <a:rPr lang="en-US" sz="800">
                <a:solidFill>
                  <a:schemeClr val="dk2"/>
                </a:solidFill>
                <a:latin typeface="Trebuchet MS"/>
                <a:ea typeface="Trebuchet MS"/>
                <a:cs typeface="Trebuchet MS"/>
                <a:sym typeface="Trebuchet MS"/>
              </a:rPr>
              <a:t>https://blog.dask.org/2019/01/03/dask-array-gpus-first-steps</a:t>
            </a:r>
            <a:endParaRPr sz="800">
              <a:solidFill>
                <a:schemeClr val="dk2"/>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125"/>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Arrays and DataFrames</a:t>
            </a:r>
            <a:endParaRPr/>
          </a:p>
        </p:txBody>
      </p:sp>
      <p:sp>
        <p:nvSpPr>
          <p:cNvPr id="1057" name="Google Shape;1057;p125"/>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More Dask Awesomeness from RAPIDS</a:t>
            </a:r>
            <a:endParaRPr/>
          </a:p>
        </p:txBody>
      </p:sp>
      <p:sp>
        <p:nvSpPr>
          <p:cNvPr id="1058" name="Google Shape;1058;p125"/>
          <p:cNvSpPr/>
          <p:nvPr/>
        </p:nvSpPr>
        <p:spPr>
          <a:xfrm>
            <a:off x="1232251" y="4912667"/>
            <a:ext cx="34403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Trebuchet MS"/>
                <a:ea typeface="Trebuchet MS"/>
                <a:cs typeface="Trebuchet MS"/>
                <a:sym typeface="Trebuchet MS"/>
              </a:rPr>
              <a:t>https://youtu.be/gV0cykgsTPM</a:t>
            </a:r>
            <a:endParaRPr/>
          </a:p>
        </p:txBody>
      </p:sp>
      <p:sp>
        <p:nvSpPr>
          <p:cNvPr id="1059" name="Google Shape;1059;p125"/>
          <p:cNvSpPr/>
          <p:nvPr/>
        </p:nvSpPr>
        <p:spPr>
          <a:xfrm>
            <a:off x="6426823" y="4912667"/>
            <a:ext cx="34281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Trebuchet MS"/>
                <a:ea typeface="Trebuchet MS"/>
                <a:cs typeface="Trebuchet MS"/>
                <a:sym typeface="Trebuchet MS"/>
              </a:rPr>
              <a:t>https://youtu.be/R5CiXti_MWo</a:t>
            </a:r>
            <a:endParaRPr/>
          </a:p>
        </p:txBody>
      </p:sp>
      <p:pic>
        <p:nvPicPr>
          <p:cNvPr id="1060" name="Google Shape;1060;p125"/>
          <p:cNvPicPr preferRelativeResize="0"/>
          <p:nvPr/>
        </p:nvPicPr>
        <p:blipFill rotWithShape="1">
          <a:blip r:embed="rId3">
            <a:alphaModFix/>
          </a:blip>
          <a:srcRect b="0" l="0" r="0" t="0"/>
          <a:stretch/>
        </p:blipFill>
        <p:spPr>
          <a:xfrm>
            <a:off x="6004719" y="2013710"/>
            <a:ext cx="4272389" cy="2670243"/>
          </a:xfrm>
          <a:prstGeom prst="rect">
            <a:avLst/>
          </a:prstGeom>
          <a:noFill/>
          <a:ln>
            <a:noFill/>
          </a:ln>
        </p:spPr>
      </p:pic>
      <p:pic>
        <p:nvPicPr>
          <p:cNvPr id="1061" name="Google Shape;1061;p125"/>
          <p:cNvPicPr preferRelativeResize="0"/>
          <p:nvPr/>
        </p:nvPicPr>
        <p:blipFill rotWithShape="1">
          <a:blip r:embed="rId4">
            <a:alphaModFix/>
          </a:blip>
          <a:srcRect b="0" l="0" r="0" t="0"/>
          <a:stretch/>
        </p:blipFill>
        <p:spPr>
          <a:xfrm>
            <a:off x="822152" y="2013710"/>
            <a:ext cx="4272389" cy="26702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26"/>
          <p:cNvSpPr txBox="1"/>
          <p:nvPr>
            <p:ph type="title"/>
          </p:nvPr>
        </p:nvSpPr>
        <p:spPr>
          <a:xfrm>
            <a:off x="1864071" y="2399131"/>
            <a:ext cx="7244658" cy="137393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cuML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cxnSp>
        <p:nvCxnSpPr>
          <p:cNvPr id="1072" name="Google Shape;1072;p127"/>
          <p:cNvCxnSpPr/>
          <p:nvPr/>
        </p:nvCxnSpPr>
        <p:spPr>
          <a:xfrm rot="-5400000">
            <a:off x="7264281" y="4039866"/>
            <a:ext cx="365760" cy="0"/>
          </a:xfrm>
          <a:prstGeom prst="straightConnector1">
            <a:avLst/>
          </a:prstGeom>
          <a:noFill/>
          <a:ln cap="flat" cmpd="sng" w="12700">
            <a:solidFill>
              <a:srgbClr val="595959"/>
            </a:solidFill>
            <a:prstDash val="solid"/>
            <a:round/>
            <a:headEnd len="med" w="med" type="triangle"/>
            <a:tailEnd len="med" w="med" type="triangle"/>
          </a:ln>
        </p:spPr>
      </p:cxnSp>
      <p:sp>
        <p:nvSpPr>
          <p:cNvPr id="1073" name="Google Shape;1073;p127"/>
          <p:cNvSpPr/>
          <p:nvPr/>
        </p:nvSpPr>
        <p:spPr>
          <a:xfrm>
            <a:off x="664029" y="4301564"/>
            <a:ext cx="9633517" cy="457201"/>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1074" name="Google Shape;1074;p127"/>
          <p:cNvSpPr/>
          <p:nvPr/>
        </p:nvSpPr>
        <p:spPr>
          <a:xfrm>
            <a:off x="664029"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1075" name="Google Shape;1075;p127"/>
          <p:cNvSpPr/>
          <p:nvPr/>
        </p:nvSpPr>
        <p:spPr>
          <a:xfrm>
            <a:off x="7462906"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1076" name="Google Shape;1076;p127"/>
          <p:cNvSpPr/>
          <p:nvPr/>
        </p:nvSpPr>
        <p:spPr>
          <a:xfrm>
            <a:off x="4063468"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1077" name="Google Shape;1077;p127"/>
          <p:cNvCxnSpPr>
            <a:endCxn id="1076"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1078" name="Google Shape;1078;p127"/>
          <p:cNvCxnSpPr>
            <a:endCxn id="1075"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cxnSp>
        <p:nvCxnSpPr>
          <p:cNvPr id="1079" name="Google Shape;1079;p127"/>
          <p:cNvCxnSpPr/>
          <p:nvPr/>
        </p:nvCxnSpPr>
        <p:spPr>
          <a:xfrm rot="-5400000">
            <a:off x="9233430"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1080" name="Google Shape;1080;p127"/>
          <p:cNvCxnSpPr/>
          <p:nvPr/>
        </p:nvCxnSpPr>
        <p:spPr>
          <a:xfrm rot="-5400000">
            <a:off x="5297907"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1081" name="Google Shape;1081;p127"/>
          <p:cNvCxnSpPr/>
          <p:nvPr/>
        </p:nvCxnSpPr>
        <p:spPr>
          <a:xfrm rot="-5400000">
            <a:off x="3331533"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1082" name="Google Shape;1082;p127"/>
          <p:cNvCxnSpPr/>
          <p:nvPr/>
        </p:nvCxnSpPr>
        <p:spPr>
          <a:xfrm rot="-5400000">
            <a:off x="1365158" y="4039866"/>
            <a:ext cx="365760" cy="0"/>
          </a:xfrm>
          <a:prstGeom prst="straightConnector1">
            <a:avLst/>
          </a:prstGeom>
          <a:noFill/>
          <a:ln cap="flat" cmpd="sng" w="12700">
            <a:solidFill>
              <a:srgbClr val="595959"/>
            </a:solidFill>
            <a:prstDash val="solid"/>
            <a:round/>
            <a:headEnd len="med" w="med" type="triangle"/>
            <a:tailEnd len="med" w="med" type="triangle"/>
          </a:ln>
        </p:spPr>
      </p:cxnSp>
      <p:pic>
        <p:nvPicPr>
          <p:cNvPr id="1083" name="Google Shape;1083;p127"/>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1084" name="Google Shape;1084;p127"/>
          <p:cNvSpPr/>
          <p:nvPr/>
        </p:nvSpPr>
        <p:spPr>
          <a:xfrm>
            <a:off x="654635" y="2865695"/>
            <a:ext cx="5700768" cy="278969"/>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sp>
        <p:nvSpPr>
          <p:cNvPr id="1085" name="Google Shape;1085;p127"/>
          <p:cNvSpPr txBox="1"/>
          <p:nvPr>
            <p:ph type="title"/>
          </p:nvPr>
        </p:nvSpPr>
        <p:spPr>
          <a:xfrm>
            <a:off x="498348" y="661226"/>
            <a:ext cx="9976103"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Machine Learning</a:t>
            </a:r>
            <a:endParaRPr/>
          </a:p>
        </p:txBody>
      </p:sp>
      <p:sp>
        <p:nvSpPr>
          <p:cNvPr id="1086" name="Google Shape;1086;p127"/>
          <p:cNvSpPr txBox="1"/>
          <p:nvPr/>
        </p:nvSpPr>
        <p:spPr>
          <a:xfrm>
            <a:off x="498348" y="1183333"/>
            <a:ext cx="9976103" cy="525462"/>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More models more problems</a:t>
            </a:r>
            <a:endParaRPr/>
          </a:p>
        </p:txBody>
      </p:sp>
      <p:sp>
        <p:nvSpPr>
          <p:cNvPr id="1087" name="Google Shape;1087;p127"/>
          <p:cNvSpPr/>
          <p:nvPr/>
        </p:nvSpPr>
        <p:spPr>
          <a:xfrm>
            <a:off x="664029"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sp>
        <p:nvSpPr>
          <p:cNvPr id="1088" name="Google Shape;1088;p127"/>
          <p:cNvSpPr/>
          <p:nvPr/>
        </p:nvSpPr>
        <p:spPr>
          <a:xfrm>
            <a:off x="2630404" y="3330971"/>
            <a:ext cx="1767900" cy="457200"/>
          </a:xfrm>
          <a:prstGeom prst="rect">
            <a:avLst/>
          </a:prstGeom>
          <a:solidFill>
            <a:schemeClr val="lt2"/>
          </a:solid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1089" name="Google Shape;1089;p127"/>
          <p:cNvSpPr/>
          <p:nvPr/>
        </p:nvSpPr>
        <p:spPr>
          <a:xfrm>
            <a:off x="4596778" y="3330971"/>
            <a:ext cx="1767900"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1090" name="Google Shape;1090;p127"/>
          <p:cNvSpPr/>
          <p:nvPr/>
        </p:nvSpPr>
        <p:spPr>
          <a:xfrm>
            <a:off x="6563152"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1091" name="Google Shape;1091;p127"/>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a:t>
            </a:r>
            <a:r>
              <a:rPr lang="en-US" sz="1200">
                <a:solidFill>
                  <a:schemeClr val="lt1"/>
                </a:solidFill>
                <a:latin typeface="Trebuchet MS"/>
                <a:ea typeface="Trebuchet MS"/>
                <a:cs typeface="Trebuchet MS"/>
                <a:sym typeface="Trebuchet MS"/>
              </a:rPr>
              <a:t> &lt;&gt; 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1092" name="Google Shape;1092;p127"/>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28"/>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Problem</a:t>
            </a:r>
            <a:endParaRPr/>
          </a:p>
        </p:txBody>
      </p:sp>
      <p:sp>
        <p:nvSpPr>
          <p:cNvPr id="1099" name="Google Shape;1099;p128"/>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latin typeface="Trebuchet MS"/>
                <a:ea typeface="Trebuchet MS"/>
                <a:cs typeface="Trebuchet MS"/>
                <a:sym typeface="Trebuchet MS"/>
              </a:rPr>
              <a:t>Data sizes continue to grow</a:t>
            </a:r>
            <a:endParaRPr/>
          </a:p>
        </p:txBody>
      </p:sp>
      <p:pic>
        <p:nvPicPr>
          <p:cNvPr descr="A close up of a map&#10;&#10;Description generated with high confidence" id="1100" name="Google Shape;1100;p128"/>
          <p:cNvPicPr preferRelativeResize="0"/>
          <p:nvPr/>
        </p:nvPicPr>
        <p:blipFill rotWithShape="1">
          <a:blip r:embed="rId3">
            <a:alphaModFix/>
          </a:blip>
          <a:srcRect b="-1339" l="0" r="0" t="0"/>
          <a:stretch/>
        </p:blipFill>
        <p:spPr>
          <a:xfrm>
            <a:off x="2369740" y="2216833"/>
            <a:ext cx="6440893" cy="3404466"/>
          </a:xfrm>
          <a:prstGeom prst="rect">
            <a:avLst/>
          </a:prstGeom>
          <a:noFill/>
          <a:ln>
            <a:noFill/>
          </a:ln>
        </p:spPr>
      </p:pic>
      <p:sp>
        <p:nvSpPr>
          <p:cNvPr id="1101" name="Google Shape;1101;p128"/>
          <p:cNvSpPr txBox="1"/>
          <p:nvPr/>
        </p:nvSpPr>
        <p:spPr>
          <a:xfrm>
            <a:off x="4291873" y="2646277"/>
            <a:ext cx="2596625" cy="263149"/>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Histograms / Distributions</a:t>
            </a:r>
            <a:endParaRPr/>
          </a:p>
        </p:txBody>
      </p:sp>
      <p:sp>
        <p:nvSpPr>
          <p:cNvPr id="1102" name="Google Shape;1102;p128"/>
          <p:cNvSpPr txBox="1"/>
          <p:nvPr/>
        </p:nvSpPr>
        <p:spPr>
          <a:xfrm>
            <a:off x="4466079" y="3278907"/>
            <a:ext cx="2248211" cy="457048"/>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Dimension Reduction</a:t>
            </a:r>
            <a:endParaRPr b="0" i="0" sz="1400" u="none" cap="none" strike="noStrike">
              <a:solidFill>
                <a:srgbClr val="FFFFFF"/>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Feature Selection</a:t>
            </a:r>
            <a:endParaRPr/>
          </a:p>
        </p:txBody>
      </p:sp>
      <p:sp>
        <p:nvSpPr>
          <p:cNvPr id="1103" name="Google Shape;1103;p128"/>
          <p:cNvSpPr txBox="1"/>
          <p:nvPr/>
        </p:nvSpPr>
        <p:spPr>
          <a:xfrm>
            <a:off x="4831612" y="4143708"/>
            <a:ext cx="1497003" cy="263149"/>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Remove Outliers</a:t>
            </a:r>
            <a:endParaRPr/>
          </a:p>
        </p:txBody>
      </p:sp>
      <p:sp>
        <p:nvSpPr>
          <p:cNvPr id="1104" name="Google Shape;1104;p128"/>
          <p:cNvSpPr txBox="1"/>
          <p:nvPr/>
        </p:nvSpPr>
        <p:spPr>
          <a:xfrm>
            <a:off x="5117685" y="4937543"/>
            <a:ext cx="944997" cy="263149"/>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Sampling</a:t>
            </a:r>
            <a:endParaRPr b="0" i="0" sz="1400" u="none" cap="none" strike="noStrike">
              <a:solidFill>
                <a:srgbClr val="FFFFFF"/>
              </a:solidFill>
              <a:latin typeface="Trebuchet MS"/>
              <a:ea typeface="Trebuchet MS"/>
              <a:cs typeface="Trebuchet MS"/>
              <a:sym typeface="Trebuchet MS"/>
            </a:endParaRPr>
          </a:p>
        </p:txBody>
      </p:sp>
      <p:sp>
        <p:nvSpPr>
          <p:cNvPr id="1105" name="Google Shape;1105;p128"/>
          <p:cNvSpPr txBox="1"/>
          <p:nvPr/>
        </p:nvSpPr>
        <p:spPr>
          <a:xfrm>
            <a:off x="4533135" y="1952484"/>
            <a:ext cx="2114096" cy="318549"/>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Massive Dataset</a:t>
            </a:r>
            <a:endParaRPr b="0" i="0" sz="1800" u="none" cap="none" strike="noStrike">
              <a:solidFill>
                <a:srgbClr val="FFFFFF"/>
              </a:solidFill>
              <a:latin typeface="Trebuchet MS"/>
              <a:ea typeface="Trebuchet MS"/>
              <a:cs typeface="Trebuchet MS"/>
              <a:sym typeface="Trebuchet MS"/>
            </a:endParaRPr>
          </a:p>
        </p:txBody>
      </p:sp>
      <p:sp>
        <p:nvSpPr>
          <p:cNvPr id="1106" name="Google Shape;1106;p128"/>
          <p:cNvSpPr txBox="1"/>
          <p:nvPr/>
        </p:nvSpPr>
        <p:spPr>
          <a:xfrm>
            <a:off x="569739" y="3011681"/>
            <a:ext cx="3079920" cy="567848"/>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Better to start with as much data as</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possible and explore / preprocess to scale</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to performance needs.</a:t>
            </a:r>
            <a:endParaRPr/>
          </a:p>
        </p:txBody>
      </p:sp>
      <p:pic>
        <p:nvPicPr>
          <p:cNvPr descr="Line Arrow: Rotate right" id="1107" name="Google Shape;1107;p128"/>
          <p:cNvPicPr preferRelativeResize="0"/>
          <p:nvPr/>
        </p:nvPicPr>
        <p:blipFill rotWithShape="1">
          <a:blip r:embed="rId4">
            <a:alphaModFix/>
          </a:blip>
          <a:srcRect b="0" l="0" r="0" t="0"/>
          <a:stretch/>
        </p:blipFill>
        <p:spPr>
          <a:xfrm>
            <a:off x="6817168" y="3253557"/>
            <a:ext cx="1525304" cy="1525304"/>
          </a:xfrm>
          <a:prstGeom prst="rect">
            <a:avLst/>
          </a:prstGeom>
          <a:noFill/>
          <a:ln>
            <a:noFill/>
          </a:ln>
        </p:spPr>
      </p:pic>
      <p:sp>
        <p:nvSpPr>
          <p:cNvPr id="1108" name="Google Shape;1108;p128"/>
          <p:cNvSpPr txBox="1"/>
          <p:nvPr/>
        </p:nvSpPr>
        <p:spPr>
          <a:xfrm>
            <a:off x="7262146" y="4436199"/>
            <a:ext cx="2821654" cy="23544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Iterate. Cross Validate &amp; Grid Search.</a:t>
            </a:r>
            <a:endParaRPr b="0" i="0" sz="1200" u="none" cap="none" strike="noStrike">
              <a:solidFill>
                <a:srgbClr val="000000"/>
              </a:solidFill>
              <a:latin typeface="Trebuchet MS"/>
              <a:ea typeface="Trebuchet MS"/>
              <a:cs typeface="Trebuchet MS"/>
              <a:sym typeface="Trebuchet MS"/>
            </a:endParaRPr>
          </a:p>
        </p:txBody>
      </p:sp>
      <p:sp>
        <p:nvSpPr>
          <p:cNvPr id="1109" name="Google Shape;1109;p128"/>
          <p:cNvSpPr txBox="1"/>
          <p:nvPr/>
        </p:nvSpPr>
        <p:spPr>
          <a:xfrm>
            <a:off x="7331709" y="4682070"/>
            <a:ext cx="1736967" cy="23544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Iterate some more.</a:t>
            </a:r>
            <a:endParaRPr/>
          </a:p>
        </p:txBody>
      </p:sp>
      <p:sp>
        <p:nvSpPr>
          <p:cNvPr id="1110" name="Google Shape;1110;p128"/>
          <p:cNvSpPr txBox="1"/>
          <p:nvPr/>
        </p:nvSpPr>
        <p:spPr>
          <a:xfrm>
            <a:off x="3753442" y="5550279"/>
            <a:ext cx="3673481" cy="26314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Meet reasonable speed vs accuracy tradeoff</a:t>
            </a:r>
            <a:endParaRPr/>
          </a:p>
        </p:txBody>
      </p:sp>
      <p:sp>
        <p:nvSpPr>
          <p:cNvPr id="1111" name="Google Shape;1111;p128"/>
          <p:cNvSpPr txBox="1"/>
          <p:nvPr/>
        </p:nvSpPr>
        <p:spPr>
          <a:xfrm>
            <a:off x="2632292" y="4819819"/>
            <a:ext cx="1271797" cy="23544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Hours? Days?</a:t>
            </a:r>
            <a:endParaRPr b="0" i="0" sz="1200" u="none" cap="none" strike="noStrike">
              <a:solidFill>
                <a:srgbClr val="FFFFFF"/>
              </a:solidFill>
              <a:latin typeface="Trebuchet MS"/>
              <a:ea typeface="Trebuchet MS"/>
              <a:cs typeface="Trebuchet MS"/>
              <a:sym typeface="Trebuchet MS"/>
            </a:endParaRPr>
          </a:p>
        </p:txBody>
      </p:sp>
      <p:pic>
        <p:nvPicPr>
          <p:cNvPr id="1112" name="Google Shape;1112;p128"/>
          <p:cNvPicPr preferRelativeResize="0"/>
          <p:nvPr/>
        </p:nvPicPr>
        <p:blipFill rotWithShape="1">
          <a:blip r:embed="rId5">
            <a:alphaModFix/>
          </a:blip>
          <a:srcRect b="0" l="0" r="0" t="0"/>
          <a:stretch/>
        </p:blipFill>
        <p:spPr>
          <a:xfrm>
            <a:off x="7177109" y="3732419"/>
            <a:ext cx="706430" cy="766793"/>
          </a:xfrm>
          <a:prstGeom prst="rect">
            <a:avLst/>
          </a:prstGeom>
          <a:noFill/>
          <a:ln>
            <a:noFill/>
          </a:ln>
        </p:spPr>
      </p:pic>
      <p:sp>
        <p:nvSpPr>
          <p:cNvPr id="1113" name="Google Shape;1113;p128"/>
          <p:cNvSpPr/>
          <p:nvPr/>
        </p:nvSpPr>
        <p:spPr>
          <a:xfrm>
            <a:off x="2482561" y="3790208"/>
            <a:ext cx="1328612" cy="927160"/>
          </a:xfrm>
          <a:prstGeom prst="downArrow">
            <a:avLst>
              <a:gd fmla="val 50000" name="adj1"/>
              <a:gd fmla="val 50000" name="adj2"/>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62626"/>
              </a:buClr>
              <a:buSzPts val="900"/>
              <a:buFont typeface="Trebuchet MS"/>
              <a:buNone/>
            </a:pPr>
            <a:r>
              <a:rPr b="0" i="0" lang="en-US" sz="900" u="none" cap="none" strike="noStrike">
                <a:solidFill>
                  <a:srgbClr val="262626"/>
                </a:solidFill>
                <a:latin typeface="Trebuchet MS"/>
                <a:ea typeface="Trebuchet MS"/>
                <a:cs typeface="Trebuchet MS"/>
                <a:sym typeface="Trebuchet MS"/>
              </a:rPr>
              <a:t>Time</a:t>
            </a:r>
            <a:endParaRPr/>
          </a:p>
          <a:p>
            <a:pPr indent="0" lvl="0" marL="0" marR="0" rtl="0" algn="ctr">
              <a:lnSpc>
                <a:spcPct val="100000"/>
              </a:lnSpc>
              <a:spcBef>
                <a:spcPts val="0"/>
              </a:spcBef>
              <a:spcAft>
                <a:spcPts val="0"/>
              </a:spcAft>
              <a:buClr>
                <a:srgbClr val="262626"/>
              </a:buClr>
              <a:buSzPts val="900"/>
              <a:buFont typeface="Trebuchet MS"/>
              <a:buNone/>
            </a:pPr>
            <a:r>
              <a:rPr b="0" i="0" lang="en-US" sz="900" u="none" cap="none" strike="noStrike">
                <a:solidFill>
                  <a:srgbClr val="262626"/>
                </a:solidFill>
                <a:latin typeface="Trebuchet MS"/>
                <a:ea typeface="Trebuchet MS"/>
                <a:cs typeface="Trebuchet MS"/>
                <a:sym typeface="Trebuchet MS"/>
              </a:rPr>
              <a:t>Increases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12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ML Technology Stack</a:t>
            </a:r>
            <a:endParaRPr/>
          </a:p>
        </p:txBody>
      </p:sp>
      <p:grpSp>
        <p:nvGrpSpPr>
          <p:cNvPr id="1119" name="Google Shape;1119;p129"/>
          <p:cNvGrpSpPr/>
          <p:nvPr/>
        </p:nvGrpSpPr>
        <p:grpSpPr>
          <a:xfrm>
            <a:off x="954025" y="1685715"/>
            <a:ext cx="5046354" cy="3710254"/>
            <a:chOff x="3465687" y="2035727"/>
            <a:chExt cx="3544783" cy="2272465"/>
          </a:xfrm>
        </p:grpSpPr>
        <p:sp>
          <p:nvSpPr>
            <p:cNvPr id="1120" name="Google Shape;1120;p129"/>
            <p:cNvSpPr/>
            <p:nvPr/>
          </p:nvSpPr>
          <p:spPr>
            <a:xfrm>
              <a:off x="3465688" y="2035727"/>
              <a:ext cx="3544712" cy="316089"/>
            </a:xfrm>
            <a:prstGeom prst="rect">
              <a:avLst/>
            </a:prstGeom>
            <a:solidFill>
              <a:srgbClr val="1155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Python</a:t>
              </a:r>
              <a:endParaRPr b="0" i="0" sz="1800" u="none" cap="none" strike="noStrike">
                <a:solidFill>
                  <a:srgbClr val="FFFFFF"/>
                </a:solidFill>
                <a:latin typeface="Trebuchet MS"/>
                <a:ea typeface="Trebuchet MS"/>
                <a:cs typeface="Trebuchet MS"/>
                <a:sym typeface="Trebuchet MS"/>
              </a:endParaRPr>
            </a:p>
          </p:txBody>
        </p:sp>
        <p:sp>
          <p:nvSpPr>
            <p:cNvPr id="1121" name="Google Shape;1121;p129"/>
            <p:cNvSpPr/>
            <p:nvPr/>
          </p:nvSpPr>
          <p:spPr>
            <a:xfrm>
              <a:off x="3465688" y="2427003"/>
              <a:ext cx="3544712" cy="316089"/>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Cython</a:t>
              </a:r>
              <a:endParaRPr b="0" i="0" sz="1800" u="none" cap="none" strike="noStrike">
                <a:solidFill>
                  <a:srgbClr val="FFFFFF"/>
                </a:solidFill>
                <a:latin typeface="Trebuchet MS"/>
                <a:ea typeface="Trebuchet MS"/>
                <a:cs typeface="Trebuchet MS"/>
                <a:sym typeface="Trebuchet MS"/>
              </a:endParaRPr>
            </a:p>
          </p:txBody>
        </p:sp>
        <p:sp>
          <p:nvSpPr>
            <p:cNvPr id="1122" name="Google Shape;1122;p129"/>
            <p:cNvSpPr/>
            <p:nvPr/>
          </p:nvSpPr>
          <p:spPr>
            <a:xfrm>
              <a:off x="3465688" y="2818279"/>
              <a:ext cx="3544712" cy="316089"/>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cuML Algorithms</a:t>
              </a:r>
              <a:endParaRPr/>
            </a:p>
          </p:txBody>
        </p:sp>
        <p:sp>
          <p:nvSpPr>
            <p:cNvPr id="1123" name="Google Shape;1123;p129"/>
            <p:cNvSpPr/>
            <p:nvPr/>
          </p:nvSpPr>
          <p:spPr>
            <a:xfrm>
              <a:off x="3465688" y="3209555"/>
              <a:ext cx="2111023" cy="316089"/>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cuML Prims</a:t>
              </a:r>
              <a:endParaRPr/>
            </a:p>
          </p:txBody>
        </p:sp>
        <p:sp>
          <p:nvSpPr>
            <p:cNvPr id="1124" name="Google Shape;1124;p129"/>
            <p:cNvSpPr/>
            <p:nvPr/>
          </p:nvSpPr>
          <p:spPr>
            <a:xfrm>
              <a:off x="3465687" y="3499014"/>
              <a:ext cx="1112100" cy="4179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1125" name="Google Shape;1125;p129"/>
            <p:cNvSpPr/>
            <p:nvPr/>
          </p:nvSpPr>
          <p:spPr>
            <a:xfrm>
              <a:off x="5661370" y="3209556"/>
              <a:ext cx="1349100" cy="4179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1126" name="Google Shape;1126;p129"/>
            <p:cNvSpPr/>
            <p:nvPr/>
          </p:nvSpPr>
          <p:spPr>
            <a:xfrm>
              <a:off x="4662311" y="3600829"/>
              <a:ext cx="2348089" cy="316089"/>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 Libraries</a:t>
              </a:r>
              <a:endParaRPr/>
            </a:p>
          </p:txBody>
        </p:sp>
        <p:sp>
          <p:nvSpPr>
            <p:cNvPr id="1127" name="Google Shape;1127;p129"/>
            <p:cNvSpPr/>
            <p:nvPr/>
          </p:nvSpPr>
          <p:spPr>
            <a:xfrm>
              <a:off x="3465688" y="3992103"/>
              <a:ext cx="3544712" cy="316089"/>
            </a:xfrm>
            <a:prstGeom prst="rect">
              <a:avLst/>
            </a:prstGeom>
            <a:solidFill>
              <a:srgbClr val="73B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a:t>
              </a:r>
              <a:endParaRPr/>
            </a:p>
          </p:txBody>
        </p:sp>
      </p:grpSp>
      <p:sp>
        <p:nvSpPr>
          <p:cNvPr id="1128" name="Google Shape;1128;p129"/>
          <p:cNvSpPr txBox="1"/>
          <p:nvPr/>
        </p:nvSpPr>
        <p:spPr>
          <a:xfrm>
            <a:off x="7542807" y="1685772"/>
            <a:ext cx="2009422" cy="1200329"/>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Dask cuML</a:t>
            </a:r>
            <a:br>
              <a:rPr b="0" i="0" lang="en-US" sz="2000" u="none" cap="none" strike="noStrike">
                <a:solidFill>
                  <a:srgbClr val="000000"/>
                </a:solidFill>
                <a:latin typeface="Trebuchet MS"/>
                <a:ea typeface="Trebuchet MS"/>
                <a:cs typeface="Trebuchet MS"/>
                <a:sym typeface="Trebuchet MS"/>
              </a:rPr>
            </a:br>
            <a:r>
              <a:rPr b="0" i="0" lang="en-US" sz="2000" u="none" cap="none" strike="noStrike">
                <a:solidFill>
                  <a:srgbClr val="000000"/>
                </a:solidFill>
                <a:latin typeface="Trebuchet MS"/>
                <a:ea typeface="Trebuchet MS"/>
                <a:cs typeface="Trebuchet MS"/>
                <a:sym typeface="Trebuchet MS"/>
              </a:rPr>
              <a:t>Dask 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Numpy</a:t>
            </a:r>
            <a:endParaRPr b="0" i="0" sz="2000" u="none" cap="none" strike="noStrike">
              <a:solidFill>
                <a:srgbClr val="000000"/>
              </a:solidFill>
              <a:latin typeface="Trebuchet MS"/>
              <a:ea typeface="Trebuchet MS"/>
              <a:cs typeface="Trebuchet MS"/>
              <a:sym typeface="Trebuchet MS"/>
            </a:endParaRPr>
          </a:p>
        </p:txBody>
      </p:sp>
      <p:sp>
        <p:nvSpPr>
          <p:cNvPr id="1129" name="Google Shape;1129;p129"/>
          <p:cNvSpPr txBox="1"/>
          <p:nvPr/>
        </p:nvSpPr>
        <p:spPr>
          <a:xfrm>
            <a:off x="7542807" y="3087765"/>
            <a:ext cx="1996303" cy="2308324"/>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Thrust</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Cub</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cuSolver</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nvGraph</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CUTLASS</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cuSparse</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cuRand</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cuBlas</a:t>
            </a:r>
            <a:endParaRPr b="0" i="0" sz="2000" u="none" cap="none" strike="noStrike">
              <a:solidFill>
                <a:srgbClr val="000000"/>
              </a:solidFill>
              <a:latin typeface="Trebuchet MS"/>
              <a:ea typeface="Trebuchet MS"/>
              <a:cs typeface="Trebuchet MS"/>
              <a:sym typeface="Trebuchet MS"/>
            </a:endParaRPr>
          </a:p>
        </p:txBody>
      </p:sp>
      <p:cxnSp>
        <p:nvCxnSpPr>
          <p:cNvPr id="1130" name="Google Shape;1130;p129"/>
          <p:cNvCxnSpPr>
            <a:stCxn id="1120" idx="3"/>
            <a:endCxn id="1128" idx="1"/>
          </p:cNvCxnSpPr>
          <p:nvPr/>
        </p:nvCxnSpPr>
        <p:spPr>
          <a:xfrm>
            <a:off x="6000278" y="1943754"/>
            <a:ext cx="1542600" cy="342300"/>
          </a:xfrm>
          <a:prstGeom prst="bentConnector3">
            <a:avLst>
              <a:gd fmla="val 49998" name="adj1"/>
            </a:avLst>
          </a:prstGeom>
          <a:noFill/>
          <a:ln cap="rnd" cmpd="sng" w="34925">
            <a:solidFill>
              <a:srgbClr val="666666"/>
            </a:solidFill>
            <a:prstDash val="solid"/>
            <a:bevel/>
            <a:headEnd len="lg" w="lg" type="none"/>
            <a:tailEnd len="med" w="med" type="triangle"/>
          </a:ln>
        </p:spPr>
      </p:cxnSp>
      <p:cxnSp>
        <p:nvCxnSpPr>
          <p:cNvPr id="1131" name="Google Shape;1131;p129"/>
          <p:cNvCxnSpPr/>
          <p:nvPr/>
        </p:nvCxnSpPr>
        <p:spPr>
          <a:xfrm>
            <a:off x="6000045" y="4241154"/>
            <a:ext cx="1542900" cy="900"/>
          </a:xfrm>
          <a:prstGeom prst="bentConnector3">
            <a:avLst>
              <a:gd fmla="val 50000" name="adj1"/>
            </a:avLst>
          </a:prstGeom>
          <a:noFill/>
          <a:ln cap="rnd" cmpd="sng" w="34925">
            <a:solidFill>
              <a:srgbClr val="666666"/>
            </a:solidFill>
            <a:prstDash val="solid"/>
            <a:bevel/>
            <a:headEnd len="lg" w="lg"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130"/>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Algorithms</a:t>
            </a:r>
            <a:endParaRPr/>
          </a:p>
        </p:txBody>
      </p:sp>
      <p:sp>
        <p:nvSpPr>
          <p:cNvPr id="1138" name="Google Shape;1138;p130"/>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latin typeface="Trebuchet MS"/>
                <a:ea typeface="Trebuchet MS"/>
                <a:cs typeface="Trebuchet MS"/>
                <a:sym typeface="Trebuchet MS"/>
              </a:rPr>
              <a:t>GPU-accelerated Scikit-Learn</a:t>
            </a:r>
            <a:endParaRPr/>
          </a:p>
        </p:txBody>
      </p:sp>
      <p:pic>
        <p:nvPicPr>
          <p:cNvPr id="1139" name="Google Shape;1139;p130"/>
          <p:cNvPicPr preferRelativeResize="0"/>
          <p:nvPr/>
        </p:nvPicPr>
        <p:blipFill rotWithShape="1">
          <a:blip r:embed="rId3">
            <a:alphaModFix/>
          </a:blip>
          <a:srcRect b="0" l="0" r="0" t="0"/>
          <a:stretch/>
        </p:blipFill>
        <p:spPr>
          <a:xfrm>
            <a:off x="976045" y="1375142"/>
            <a:ext cx="2979692" cy="3194956"/>
          </a:xfrm>
          <a:prstGeom prst="rect">
            <a:avLst/>
          </a:prstGeom>
          <a:noFill/>
          <a:ln>
            <a:noFill/>
          </a:ln>
        </p:spPr>
      </p:pic>
      <p:sp>
        <p:nvSpPr>
          <p:cNvPr id="1140" name="Google Shape;1140;p130"/>
          <p:cNvSpPr/>
          <p:nvPr/>
        </p:nvSpPr>
        <p:spPr>
          <a:xfrm>
            <a:off x="4044048" y="1905546"/>
            <a:ext cx="3477985" cy="432708"/>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67"/>
              <a:buFont typeface="Trebuchet MS"/>
              <a:buNone/>
            </a:pPr>
            <a:r>
              <a:rPr b="0" i="0" lang="en-US" sz="1200" u="none" cap="none" strike="noStrike">
                <a:solidFill>
                  <a:srgbClr val="FFFFFF"/>
                </a:solidFill>
                <a:latin typeface="Trebuchet MS"/>
                <a:ea typeface="Trebuchet MS"/>
                <a:cs typeface="Trebuchet MS"/>
                <a:sym typeface="Trebuchet MS"/>
              </a:rPr>
              <a:t>Classification / Regression</a:t>
            </a:r>
            <a:endParaRPr sz="1200"/>
          </a:p>
        </p:txBody>
      </p:sp>
      <p:sp>
        <p:nvSpPr>
          <p:cNvPr id="1141" name="Google Shape;1141;p130"/>
          <p:cNvSpPr/>
          <p:nvPr/>
        </p:nvSpPr>
        <p:spPr>
          <a:xfrm>
            <a:off x="4044048" y="2683223"/>
            <a:ext cx="3477900" cy="432600"/>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Inference</a:t>
            </a:r>
            <a:endParaRPr sz="1200"/>
          </a:p>
        </p:txBody>
      </p:sp>
      <p:sp>
        <p:nvSpPr>
          <p:cNvPr id="1142" name="Google Shape;1142;p130"/>
          <p:cNvSpPr/>
          <p:nvPr/>
        </p:nvSpPr>
        <p:spPr>
          <a:xfrm>
            <a:off x="4044048" y="3460900"/>
            <a:ext cx="3477900" cy="432600"/>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Clustering</a:t>
            </a:r>
            <a:endParaRPr sz="1200"/>
          </a:p>
        </p:txBody>
      </p:sp>
      <p:sp>
        <p:nvSpPr>
          <p:cNvPr id="1143" name="Google Shape;1143;p130"/>
          <p:cNvSpPr/>
          <p:nvPr/>
        </p:nvSpPr>
        <p:spPr>
          <a:xfrm>
            <a:off x="4044048" y="4162377"/>
            <a:ext cx="3477900" cy="432600"/>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Decomposition &amp; Dimensionality Reduction</a:t>
            </a:r>
            <a:endParaRPr sz="1200"/>
          </a:p>
        </p:txBody>
      </p:sp>
      <p:sp>
        <p:nvSpPr>
          <p:cNvPr id="1144" name="Google Shape;1144;p130"/>
          <p:cNvSpPr/>
          <p:nvPr/>
        </p:nvSpPr>
        <p:spPr>
          <a:xfrm>
            <a:off x="4044048" y="4940054"/>
            <a:ext cx="3477900" cy="432600"/>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Time </a:t>
            </a:r>
            <a:r>
              <a:rPr lang="en-US" sz="1200">
                <a:solidFill>
                  <a:srgbClr val="FFFFFF"/>
                </a:solidFill>
                <a:latin typeface="Trebuchet MS"/>
                <a:ea typeface="Trebuchet MS"/>
                <a:cs typeface="Trebuchet MS"/>
                <a:sym typeface="Trebuchet MS"/>
              </a:rPr>
              <a:t>S</a:t>
            </a:r>
            <a:r>
              <a:rPr b="0" i="0" lang="en-US" sz="1200" u="none" cap="none" strike="noStrike">
                <a:solidFill>
                  <a:srgbClr val="FFFFFF"/>
                </a:solidFill>
                <a:latin typeface="Trebuchet MS"/>
                <a:ea typeface="Trebuchet MS"/>
                <a:cs typeface="Trebuchet MS"/>
                <a:sym typeface="Trebuchet MS"/>
              </a:rPr>
              <a:t>eries</a:t>
            </a:r>
            <a:endParaRPr sz="1200"/>
          </a:p>
        </p:txBody>
      </p:sp>
      <p:sp>
        <p:nvSpPr>
          <p:cNvPr id="1145" name="Google Shape;1145;p130"/>
          <p:cNvSpPr txBox="1"/>
          <p:nvPr/>
        </p:nvSpPr>
        <p:spPr>
          <a:xfrm>
            <a:off x="7610350" y="1813825"/>
            <a:ext cx="30651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Decision Trees / </a:t>
            </a:r>
            <a:r>
              <a:rPr b="1" i="0" lang="en-US" sz="1200" u="none" cap="none" strike="noStrike">
                <a:solidFill>
                  <a:srgbClr val="000000"/>
                </a:solidFill>
                <a:latin typeface="Trebuchet MS"/>
                <a:ea typeface="Trebuchet MS"/>
                <a:cs typeface="Trebuchet MS"/>
                <a:sym typeface="Trebuchet MS"/>
              </a:rPr>
              <a:t>Random Forests</a:t>
            </a:r>
            <a:endParaRPr b="1"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b="1" i="0" lang="en-US" sz="1200" u="none" cap="none" strike="noStrike">
                <a:solidFill>
                  <a:srgbClr val="000000"/>
                </a:solidFill>
                <a:latin typeface="Trebuchet MS"/>
                <a:ea typeface="Trebuchet MS"/>
                <a:cs typeface="Trebuchet MS"/>
                <a:sym typeface="Trebuchet MS"/>
              </a:rPr>
              <a:t>Linear Regression</a:t>
            </a:r>
            <a:endParaRPr b="1"/>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Logistic Regression</a:t>
            </a:r>
            <a:endParaRPr/>
          </a:p>
          <a:p>
            <a:pPr indent="0" lvl="0" marL="0" marR="0" rtl="0" algn="l">
              <a:lnSpc>
                <a:spcPct val="90000"/>
              </a:lnSpc>
              <a:spcBef>
                <a:spcPts val="0"/>
              </a:spcBef>
              <a:spcAft>
                <a:spcPts val="0"/>
              </a:spcAft>
              <a:buClr>
                <a:srgbClr val="000000"/>
              </a:buClr>
              <a:buSzPts val="1200"/>
              <a:buFont typeface="Trebuchet MS"/>
              <a:buNone/>
            </a:pPr>
            <a:r>
              <a:rPr i="0" lang="en-US" sz="1200" u="none" cap="none" strike="noStrike">
                <a:solidFill>
                  <a:srgbClr val="000000"/>
                </a:solidFill>
                <a:latin typeface="Trebuchet MS"/>
                <a:ea typeface="Trebuchet MS"/>
                <a:cs typeface="Trebuchet MS"/>
                <a:sym typeface="Trebuchet MS"/>
              </a:rPr>
              <a:t>K-Nearest Neighbors</a:t>
            </a:r>
            <a:endParaRPr i="0" sz="12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Support Vector Machines</a:t>
            </a:r>
            <a:endParaRPr sz="1200">
              <a:latin typeface="Trebuchet MS"/>
              <a:ea typeface="Trebuchet MS"/>
              <a:cs typeface="Trebuchet MS"/>
              <a:sym typeface="Trebuchet MS"/>
            </a:endParaRPr>
          </a:p>
        </p:txBody>
      </p:sp>
      <p:sp>
        <p:nvSpPr>
          <p:cNvPr id="1146" name="Google Shape;1146;p130"/>
          <p:cNvSpPr txBox="1"/>
          <p:nvPr/>
        </p:nvSpPr>
        <p:spPr>
          <a:xfrm>
            <a:off x="7610275" y="2513950"/>
            <a:ext cx="30651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t>Random forest / GBDT inference</a:t>
            </a:r>
            <a:endParaRPr sz="1200"/>
          </a:p>
        </p:txBody>
      </p:sp>
      <p:sp>
        <p:nvSpPr>
          <p:cNvPr id="1147" name="Google Shape;1147;p130"/>
          <p:cNvSpPr txBox="1"/>
          <p:nvPr/>
        </p:nvSpPr>
        <p:spPr>
          <a:xfrm>
            <a:off x="7610269" y="3381701"/>
            <a:ext cx="1980000" cy="591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K-Means</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DBSCAN</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Spectral Clustering</a:t>
            </a:r>
            <a:endParaRPr/>
          </a:p>
        </p:txBody>
      </p:sp>
      <p:sp>
        <p:nvSpPr>
          <p:cNvPr id="1148" name="Google Shape;1148;p130"/>
          <p:cNvSpPr txBox="1"/>
          <p:nvPr/>
        </p:nvSpPr>
        <p:spPr>
          <a:xfrm>
            <a:off x="7610269" y="4036527"/>
            <a:ext cx="25635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i="0" lang="en-US" sz="1200" u="none" cap="none" strike="noStrike">
                <a:solidFill>
                  <a:srgbClr val="000000"/>
                </a:solidFill>
                <a:latin typeface="Trebuchet MS"/>
                <a:ea typeface="Trebuchet MS"/>
                <a:cs typeface="Trebuchet MS"/>
                <a:sym typeface="Trebuchet MS"/>
              </a:rPr>
              <a:t>Principal Components</a:t>
            </a:r>
            <a:endParaRPr/>
          </a:p>
          <a:p>
            <a:pPr indent="0" lvl="0" marL="0" marR="0" rtl="0" algn="l">
              <a:lnSpc>
                <a:spcPct val="90000"/>
              </a:lnSpc>
              <a:spcBef>
                <a:spcPts val="0"/>
              </a:spcBef>
              <a:spcAft>
                <a:spcPts val="0"/>
              </a:spcAft>
              <a:buClr>
                <a:srgbClr val="000000"/>
              </a:buClr>
              <a:buSzPts val="1200"/>
              <a:buFont typeface="Trebuchet MS"/>
              <a:buNone/>
            </a:pPr>
            <a:r>
              <a:rPr i="0" lang="en-US" sz="1200" u="none" cap="none" strike="noStrike">
                <a:solidFill>
                  <a:srgbClr val="000000"/>
                </a:solidFill>
                <a:latin typeface="Trebuchet MS"/>
                <a:ea typeface="Trebuchet MS"/>
                <a:cs typeface="Trebuchet MS"/>
                <a:sym typeface="Trebuchet MS"/>
              </a:rPr>
              <a:t>Singular Value Decomposition</a:t>
            </a:r>
            <a:br>
              <a:rPr b="0" i="0" lang="en-US" sz="1200" u="none" cap="none" strike="noStrike">
                <a:solidFill>
                  <a:srgbClr val="000000"/>
                </a:solidFill>
                <a:latin typeface="Trebuchet MS"/>
                <a:ea typeface="Trebuchet MS"/>
                <a:cs typeface="Trebuchet MS"/>
                <a:sym typeface="Trebuchet MS"/>
              </a:rPr>
            </a:br>
            <a:r>
              <a:rPr b="0" i="0" lang="en-US" sz="1200" u="none" cap="none" strike="noStrike">
                <a:solidFill>
                  <a:srgbClr val="000000"/>
                </a:solidFill>
                <a:latin typeface="Trebuchet MS"/>
                <a:ea typeface="Trebuchet MS"/>
                <a:cs typeface="Trebuchet MS"/>
                <a:sym typeface="Trebuchet MS"/>
              </a:rPr>
              <a:t>UMAP</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Spectral Embedding</a:t>
            </a:r>
            <a:endParaRPr b="0" i="0" sz="12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T-SNE</a:t>
            </a:r>
            <a:endParaRPr sz="1200">
              <a:latin typeface="Trebuchet MS"/>
              <a:ea typeface="Trebuchet MS"/>
              <a:cs typeface="Trebuchet MS"/>
              <a:sym typeface="Trebuchet MS"/>
            </a:endParaRPr>
          </a:p>
        </p:txBody>
      </p:sp>
      <p:sp>
        <p:nvSpPr>
          <p:cNvPr id="1149" name="Google Shape;1149;p130"/>
          <p:cNvSpPr txBox="1"/>
          <p:nvPr/>
        </p:nvSpPr>
        <p:spPr>
          <a:xfrm>
            <a:off x="7663081" y="4943942"/>
            <a:ext cx="1874400" cy="424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i="0" lang="en-US" sz="1200" u="none" cap="none" strike="noStrike">
                <a:solidFill>
                  <a:srgbClr val="000000"/>
                </a:solidFill>
                <a:latin typeface="Trebuchet MS"/>
                <a:ea typeface="Trebuchet MS"/>
                <a:cs typeface="Trebuchet MS"/>
                <a:sym typeface="Trebuchet MS"/>
              </a:rPr>
              <a:t>Holt-Winters</a:t>
            </a:r>
            <a:endParaRPr i="0" sz="1200" u="none" cap="none" strike="noStrike">
              <a:solidFill>
                <a:srgbClr val="000000"/>
              </a:solidFill>
              <a:latin typeface="Trebuchet MS"/>
              <a:ea typeface="Trebuchet MS"/>
              <a:cs typeface="Trebuchet MS"/>
              <a:sym typeface="Trebuchet MS"/>
            </a:endParaRPr>
          </a:p>
          <a:p>
            <a:pPr indent="0" lvl="0" marL="0" rtl="0" algn="l">
              <a:lnSpc>
                <a:spcPct val="90000"/>
              </a:lnSpc>
              <a:spcBef>
                <a:spcPts val="0"/>
              </a:spcBef>
              <a:spcAft>
                <a:spcPts val="0"/>
              </a:spcAft>
              <a:buClr>
                <a:schemeClr val="dk2"/>
              </a:buClr>
              <a:buSzPts val="1200"/>
              <a:buFont typeface="Trebuchet MS"/>
              <a:buNone/>
            </a:pPr>
            <a:r>
              <a:rPr b="1" lang="en-US" sz="1200">
                <a:solidFill>
                  <a:schemeClr val="dk2"/>
                </a:solidFill>
                <a:latin typeface="Trebuchet MS"/>
                <a:ea typeface="Trebuchet MS"/>
                <a:cs typeface="Trebuchet MS"/>
                <a:sym typeface="Trebuchet MS"/>
              </a:rPr>
              <a:t>Seasonal ARIMA</a:t>
            </a:r>
            <a:endParaRPr b="1" sz="1200">
              <a:solidFill>
                <a:schemeClr val="dk2"/>
              </a:solidFill>
              <a:latin typeface="Trebuchet MS"/>
              <a:ea typeface="Trebuchet MS"/>
              <a:cs typeface="Trebuchet MS"/>
              <a:sym typeface="Trebuchet MS"/>
            </a:endParaRPr>
          </a:p>
        </p:txBody>
      </p:sp>
      <p:sp>
        <p:nvSpPr>
          <p:cNvPr id="1150" name="Google Shape;1150;p130"/>
          <p:cNvSpPr/>
          <p:nvPr/>
        </p:nvSpPr>
        <p:spPr>
          <a:xfrm>
            <a:off x="1028155" y="4542254"/>
            <a:ext cx="2612571" cy="432708"/>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Cross Validation</a:t>
            </a:r>
            <a:endParaRPr sz="1200"/>
          </a:p>
        </p:txBody>
      </p:sp>
      <p:sp>
        <p:nvSpPr>
          <p:cNvPr id="1151" name="Google Shape;1151;p130"/>
          <p:cNvSpPr txBox="1"/>
          <p:nvPr/>
        </p:nvSpPr>
        <p:spPr>
          <a:xfrm>
            <a:off x="1657404" y="5629287"/>
            <a:ext cx="1351652" cy="28623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More to come!</a:t>
            </a:r>
            <a:endParaRPr b="0" i="0" sz="1800" u="none" cap="none" strike="noStrike">
              <a:solidFill>
                <a:srgbClr val="FFFFFF"/>
              </a:solidFill>
              <a:latin typeface="Trebuchet MS"/>
              <a:ea typeface="Trebuchet MS"/>
              <a:cs typeface="Trebuchet MS"/>
              <a:sym typeface="Trebuchet MS"/>
            </a:endParaRPr>
          </a:p>
        </p:txBody>
      </p:sp>
      <p:sp>
        <p:nvSpPr>
          <p:cNvPr id="1152" name="Google Shape;1152;p130"/>
          <p:cNvSpPr/>
          <p:nvPr/>
        </p:nvSpPr>
        <p:spPr>
          <a:xfrm>
            <a:off x="1028155" y="5187590"/>
            <a:ext cx="2612571" cy="432708"/>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rebuchet MS"/>
              <a:buNone/>
            </a:pPr>
            <a:r>
              <a:rPr b="0" i="0" lang="en-US" sz="1200" u="none" cap="none" strike="noStrike">
                <a:solidFill>
                  <a:srgbClr val="FFFFFF"/>
                </a:solidFill>
                <a:latin typeface="Trebuchet MS"/>
                <a:ea typeface="Trebuchet MS"/>
                <a:cs typeface="Trebuchet MS"/>
                <a:sym typeface="Trebuchet MS"/>
              </a:rPr>
              <a:t>Hyper-parameter Tuning</a:t>
            </a:r>
            <a:endParaRPr sz="1200"/>
          </a:p>
        </p:txBody>
      </p:sp>
      <p:sp>
        <p:nvSpPr>
          <p:cNvPr id="1153" name="Google Shape;1153;p130"/>
          <p:cNvSpPr txBox="1"/>
          <p:nvPr/>
        </p:nvSpPr>
        <p:spPr>
          <a:xfrm>
            <a:off x="8807975" y="5486250"/>
            <a:ext cx="2133900" cy="355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1" lang="en-US" sz="900" u="sng"/>
              <a:t>Key:</a:t>
            </a:r>
            <a:endParaRPr b="1" sz="900" u="sng"/>
          </a:p>
          <a:p>
            <a:pPr indent="-285750" lvl="0" marL="457200" marR="0" rtl="0" algn="l">
              <a:lnSpc>
                <a:spcPct val="90000"/>
              </a:lnSpc>
              <a:spcBef>
                <a:spcPts val="0"/>
              </a:spcBef>
              <a:spcAft>
                <a:spcPts val="0"/>
              </a:spcAft>
              <a:buSzPts val="900"/>
              <a:buChar char="●"/>
            </a:pPr>
            <a:r>
              <a:rPr lang="en-US" sz="900"/>
              <a:t>Preexisting</a:t>
            </a:r>
            <a:endParaRPr sz="900"/>
          </a:p>
          <a:p>
            <a:pPr indent="-285750" lvl="0" marL="457200" marR="0" rtl="0" algn="l">
              <a:lnSpc>
                <a:spcPct val="90000"/>
              </a:lnSpc>
              <a:spcBef>
                <a:spcPts val="0"/>
              </a:spcBef>
              <a:spcAft>
                <a:spcPts val="0"/>
              </a:spcAft>
              <a:buSzPts val="900"/>
              <a:buChar char="●"/>
            </a:pPr>
            <a:r>
              <a:rPr b="1" lang="en-US" sz="900"/>
              <a:t>NEW or enhanced for 0.13</a:t>
            </a:r>
            <a:endParaRPr b="1" sz="9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31"/>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4C4C4C"/>
              </a:buClr>
              <a:buSzPts val="1400"/>
              <a:buFont typeface="Trebuchet MS"/>
              <a:buNone/>
            </a:pPr>
            <a:r>
              <a:rPr lang="en-US">
                <a:solidFill>
                  <a:srgbClr val="4C4C4C"/>
                </a:solidFill>
              </a:rPr>
              <a:t>RAPIDS matches common Python APIs</a:t>
            </a:r>
            <a:endParaRPr>
              <a:solidFill>
                <a:srgbClr val="4C4C4C"/>
              </a:solidFill>
            </a:endParaRPr>
          </a:p>
        </p:txBody>
      </p:sp>
      <p:sp>
        <p:nvSpPr>
          <p:cNvPr id="1160" name="Google Shape;1160;p131"/>
          <p:cNvSpPr txBox="1"/>
          <p:nvPr>
            <p:ph idx="1" type="body"/>
          </p:nvPr>
        </p:nvSpPr>
        <p:spPr>
          <a:xfrm>
            <a:off x="461148" y="4231138"/>
            <a:ext cx="4943400" cy="1214700"/>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64000" lIns="118850" spcFirstLastPara="1" rIns="118850" wrap="square" tIns="64000">
            <a:noAutofit/>
          </a:bodyPr>
          <a:lstStyle/>
          <a:p>
            <a:pPr indent="0" lvl="0" marL="0" rtl="0" algn="l">
              <a:lnSpc>
                <a:spcPct val="90000"/>
              </a:lnSpc>
              <a:spcBef>
                <a:spcPts val="0"/>
              </a:spcBef>
              <a:spcAft>
                <a:spcPts val="0"/>
              </a:spcAft>
              <a:buClr>
                <a:schemeClr val="dk2"/>
              </a:buClr>
              <a:buSzPts val="1100"/>
              <a:buFont typeface="Lucida Sans"/>
              <a:buNone/>
            </a:pPr>
            <a:r>
              <a:rPr lang="en-US" sz="1200">
                <a:solidFill>
                  <a:srgbClr val="373737"/>
                </a:solidFill>
                <a:latin typeface="Lucida Sans"/>
                <a:ea typeface="Lucida Sans"/>
                <a:cs typeface="Lucida Sans"/>
                <a:sym typeface="Lucida Sans"/>
              </a:rPr>
              <a:t>from sklearn.cluster import DBSCAN</a:t>
            </a: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dbscan = DBSCAN(eps = 0.3, min_samples = 5)</a:t>
            </a:r>
            <a:br>
              <a:rPr lang="en-US" sz="1200">
                <a:solidFill>
                  <a:srgbClr val="373737"/>
                </a:solidFill>
                <a:latin typeface="Lucida Sans"/>
                <a:ea typeface="Lucida Sans"/>
                <a:cs typeface="Lucida Sans"/>
                <a:sym typeface="Lucida Sans"/>
              </a:rPr>
            </a:b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dbscan.fit(X)</a:t>
            </a:r>
            <a:br>
              <a:rPr lang="en-US" sz="1200">
                <a:solidFill>
                  <a:srgbClr val="373737"/>
                </a:solidFill>
                <a:latin typeface="Lucida Sans"/>
                <a:ea typeface="Lucida Sans"/>
                <a:cs typeface="Lucida Sans"/>
                <a:sym typeface="Lucida Sans"/>
              </a:rPr>
            </a:b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y_hat = dbscan.predict(X)</a:t>
            </a:r>
            <a:endParaRPr sz="1200">
              <a:latin typeface="Lucida Sans"/>
              <a:ea typeface="Lucida Sans"/>
              <a:cs typeface="Lucida Sans"/>
              <a:sym typeface="Lucida Sans"/>
            </a:endParaRPr>
          </a:p>
        </p:txBody>
      </p:sp>
      <p:sp>
        <p:nvSpPr>
          <p:cNvPr id="1161" name="Google Shape;1161;p131"/>
          <p:cNvSpPr txBox="1"/>
          <p:nvPr/>
        </p:nvSpPr>
        <p:spPr>
          <a:xfrm>
            <a:off x="360734" y="3875105"/>
            <a:ext cx="1288200" cy="286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Find Clusters</a:t>
            </a:r>
            <a:endParaRPr sz="1800">
              <a:solidFill>
                <a:schemeClr val="lt1"/>
              </a:solidFill>
              <a:latin typeface="Arial"/>
              <a:ea typeface="Arial"/>
              <a:cs typeface="Arial"/>
              <a:sym typeface="Arial"/>
            </a:endParaRPr>
          </a:p>
        </p:txBody>
      </p:sp>
      <p:sp>
        <p:nvSpPr>
          <p:cNvPr id="1162" name="Google Shape;1162;p131"/>
          <p:cNvSpPr txBox="1"/>
          <p:nvPr/>
        </p:nvSpPr>
        <p:spPr>
          <a:xfrm>
            <a:off x="461150" y="2089150"/>
            <a:ext cx="4943400" cy="1587600"/>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90000"/>
              </a:lnSpc>
              <a:spcBef>
                <a:spcPts val="0"/>
              </a:spcBef>
              <a:spcAft>
                <a:spcPts val="0"/>
              </a:spcAft>
              <a:buClr>
                <a:schemeClr val="dk2"/>
              </a:buClr>
              <a:buSzPts val="1100"/>
              <a:buFont typeface="Arial"/>
              <a:buNone/>
            </a:pPr>
            <a:r>
              <a:rPr lang="en-US" sz="1200" u="none" cap="none" strike="noStrike">
                <a:solidFill>
                  <a:srgbClr val="373737"/>
                </a:solidFill>
                <a:latin typeface="Lucida Sans"/>
                <a:ea typeface="Lucida Sans"/>
                <a:cs typeface="Lucida Sans"/>
                <a:sym typeface="Lucida Sans"/>
              </a:rPr>
              <a:t>from sklearn.datasets import make_moons</a:t>
            </a:r>
            <a:br>
              <a:rPr lang="en-US" sz="1200" u="none" cap="none" strike="noStrike">
                <a:solidFill>
                  <a:srgbClr val="373737"/>
                </a:solidFill>
                <a:latin typeface="Lucida Sans"/>
                <a:ea typeface="Lucida Sans"/>
                <a:cs typeface="Lucida Sans"/>
                <a:sym typeface="Lucida Sans"/>
              </a:rPr>
            </a:br>
            <a:r>
              <a:rPr lang="en-US" sz="1200" u="none" cap="none" strike="noStrike">
                <a:solidFill>
                  <a:srgbClr val="373737"/>
                </a:solidFill>
                <a:latin typeface="Lucida Sans"/>
                <a:ea typeface="Lucida Sans"/>
                <a:cs typeface="Lucida Sans"/>
                <a:sym typeface="Lucida Sans"/>
              </a:rPr>
              <a:t>import pandas</a:t>
            </a:r>
            <a:endParaRPr sz="1200">
              <a:solidFill>
                <a:schemeClr val="lt1"/>
              </a:solidFill>
              <a:latin typeface="Lucida Sans"/>
              <a:ea typeface="Lucida Sans"/>
              <a:cs typeface="Lucida Sans"/>
              <a:sym typeface="Lucida Sans"/>
            </a:endParaRPr>
          </a:p>
          <a:p>
            <a:pPr indent="0" lvl="0" marL="0" marR="0" rtl="0" algn="l">
              <a:lnSpc>
                <a:spcPct val="90000"/>
              </a:lnSpc>
              <a:spcBef>
                <a:spcPts val="1350"/>
              </a:spcBef>
              <a:spcAft>
                <a:spcPts val="0"/>
              </a:spcAft>
              <a:buClr>
                <a:schemeClr val="dk2"/>
              </a:buClr>
              <a:buSzPts val="1100"/>
              <a:buFont typeface="Arial"/>
              <a:buNone/>
            </a:pPr>
            <a:r>
              <a:rPr i="0" lang="en-US" sz="1200" u="none" cap="none" strike="noStrike">
                <a:solidFill>
                  <a:srgbClr val="373737"/>
                </a:solidFill>
                <a:latin typeface="Lucida Sans"/>
                <a:ea typeface="Lucida Sans"/>
                <a:cs typeface="Lucida Sans"/>
                <a:sym typeface="Lucida Sans"/>
              </a:rPr>
              <a:t>X, y = make_moons(n_samples=int(1e2), </a:t>
            </a: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                  noise=0.05, random_state=0)</a:t>
            </a:r>
            <a:br>
              <a:rPr i="0" lang="en-US" sz="1200" u="none" cap="none" strike="noStrike">
                <a:solidFill>
                  <a:srgbClr val="373737"/>
                </a:solidFill>
                <a:latin typeface="Lucida Sans"/>
                <a:ea typeface="Lucida Sans"/>
                <a:cs typeface="Lucida Sans"/>
                <a:sym typeface="Lucida Sans"/>
              </a:rPr>
            </a:b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X = pandas.DataFrame({'fea%d'%i: X[:, i]</a:t>
            </a: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                     for i in range(X.shape[1])})</a:t>
            </a:r>
            <a:endParaRPr i="0" sz="1200" u="none" cap="none" strike="noStrike">
              <a:solidFill>
                <a:srgbClr val="373737"/>
              </a:solidFill>
              <a:latin typeface="Lucida Sans"/>
              <a:ea typeface="Lucida Sans"/>
              <a:cs typeface="Lucida Sans"/>
              <a:sym typeface="Lucida Sans"/>
            </a:endParaRPr>
          </a:p>
        </p:txBody>
      </p:sp>
      <p:pic>
        <p:nvPicPr>
          <p:cNvPr descr="A close up of a map&#10;&#10;Description generated with high confidence" id="1163" name="Google Shape;1163;p131"/>
          <p:cNvPicPr preferRelativeResize="0"/>
          <p:nvPr/>
        </p:nvPicPr>
        <p:blipFill rotWithShape="1">
          <a:blip r:embed="rId3">
            <a:alphaModFix/>
          </a:blip>
          <a:srcRect b="2248" l="2232" r="282" t="0"/>
          <a:stretch/>
        </p:blipFill>
        <p:spPr>
          <a:xfrm>
            <a:off x="6651968" y="1888208"/>
            <a:ext cx="3822484" cy="1883692"/>
          </a:xfrm>
          <a:prstGeom prst="rect">
            <a:avLst/>
          </a:prstGeom>
          <a:noFill/>
          <a:ln>
            <a:noFill/>
          </a:ln>
        </p:spPr>
      </p:pic>
      <p:pic>
        <p:nvPicPr>
          <p:cNvPr descr="A close up of a map&#10;&#10;Description generated with high confidence" id="1164" name="Google Shape;1164;p131"/>
          <p:cNvPicPr preferRelativeResize="0"/>
          <p:nvPr/>
        </p:nvPicPr>
        <p:blipFill rotWithShape="1">
          <a:blip r:embed="rId4">
            <a:alphaModFix/>
          </a:blip>
          <a:srcRect b="2839" l="2116" r="360" t="-77"/>
          <a:stretch/>
        </p:blipFill>
        <p:spPr>
          <a:xfrm>
            <a:off x="6653145" y="3875105"/>
            <a:ext cx="3822484" cy="1926758"/>
          </a:xfrm>
          <a:prstGeom prst="rect">
            <a:avLst/>
          </a:prstGeom>
          <a:noFill/>
          <a:ln>
            <a:noFill/>
          </a:ln>
        </p:spPr>
      </p:pic>
      <p:sp>
        <p:nvSpPr>
          <p:cNvPr id="1165" name="Google Shape;1165;p131"/>
          <p:cNvSpPr txBox="1"/>
          <p:nvPr/>
        </p:nvSpPr>
        <p:spPr>
          <a:xfrm>
            <a:off x="498348" y="1260000"/>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CPU-Based Clustering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13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RAPIDS matches common Python APIs</a:t>
            </a:r>
            <a:endParaRPr>
              <a:solidFill>
                <a:srgbClr val="4C4C4C"/>
              </a:solidFill>
            </a:endParaRPr>
          </a:p>
        </p:txBody>
      </p:sp>
      <p:sp>
        <p:nvSpPr>
          <p:cNvPr id="1172" name="Google Shape;1172;p132"/>
          <p:cNvSpPr txBox="1"/>
          <p:nvPr>
            <p:ph idx="1" type="body"/>
          </p:nvPr>
        </p:nvSpPr>
        <p:spPr>
          <a:xfrm>
            <a:off x="461148" y="4231138"/>
            <a:ext cx="4943400" cy="1214700"/>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64000" lIns="118850" spcFirstLastPara="1" rIns="118850" wrap="square" tIns="64000">
            <a:noAutofit/>
          </a:bodyPr>
          <a:lstStyle/>
          <a:p>
            <a:pPr indent="0" lvl="0" marL="0" rtl="0" algn="l">
              <a:lnSpc>
                <a:spcPct val="90000"/>
              </a:lnSpc>
              <a:spcBef>
                <a:spcPts val="0"/>
              </a:spcBef>
              <a:spcAft>
                <a:spcPts val="0"/>
              </a:spcAft>
              <a:buClr>
                <a:schemeClr val="dk2"/>
              </a:buClr>
              <a:buSzPts val="1100"/>
              <a:buFont typeface="Lucida Sans"/>
              <a:buNone/>
            </a:pPr>
            <a:r>
              <a:rPr lang="en-US" sz="1200">
                <a:solidFill>
                  <a:srgbClr val="373737"/>
                </a:solidFill>
                <a:latin typeface="Lucida Sans"/>
                <a:ea typeface="Lucida Sans"/>
                <a:cs typeface="Lucida Sans"/>
                <a:sym typeface="Lucida Sans"/>
              </a:rPr>
              <a:t>from </a:t>
            </a:r>
            <a:r>
              <a:rPr b="1" lang="en-US" sz="1200">
                <a:solidFill>
                  <a:srgbClr val="FF0000"/>
                </a:solidFill>
                <a:latin typeface="Lucida Sans"/>
                <a:ea typeface="Lucida Sans"/>
                <a:cs typeface="Lucida Sans"/>
                <a:sym typeface="Lucida Sans"/>
              </a:rPr>
              <a:t>cuml</a:t>
            </a:r>
            <a:r>
              <a:rPr lang="en-US" sz="1200">
                <a:solidFill>
                  <a:srgbClr val="373737"/>
                </a:solidFill>
                <a:latin typeface="Lucida Sans"/>
                <a:ea typeface="Lucida Sans"/>
                <a:cs typeface="Lucida Sans"/>
                <a:sym typeface="Lucida Sans"/>
              </a:rPr>
              <a:t>            import DBSCAN</a:t>
            </a: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dbscan = DBSCAN(eps = 0.3, min_samples = 5)</a:t>
            </a:r>
            <a:br>
              <a:rPr lang="en-US" sz="1200">
                <a:solidFill>
                  <a:srgbClr val="373737"/>
                </a:solidFill>
                <a:latin typeface="Lucida Sans"/>
                <a:ea typeface="Lucida Sans"/>
                <a:cs typeface="Lucida Sans"/>
                <a:sym typeface="Lucida Sans"/>
              </a:rPr>
            </a:b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dbscan.fit(X)</a:t>
            </a:r>
            <a:br>
              <a:rPr lang="en-US" sz="1200">
                <a:solidFill>
                  <a:srgbClr val="373737"/>
                </a:solidFill>
                <a:latin typeface="Lucida Sans"/>
                <a:ea typeface="Lucida Sans"/>
                <a:cs typeface="Lucida Sans"/>
                <a:sym typeface="Lucida Sans"/>
              </a:rPr>
            </a:b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y_hat = dbscan.predict(X)</a:t>
            </a:r>
            <a:endParaRPr sz="1200">
              <a:latin typeface="Lucida Sans"/>
              <a:ea typeface="Lucida Sans"/>
              <a:cs typeface="Lucida Sans"/>
              <a:sym typeface="Lucida Sans"/>
            </a:endParaRPr>
          </a:p>
        </p:txBody>
      </p:sp>
      <p:sp>
        <p:nvSpPr>
          <p:cNvPr id="1173" name="Google Shape;1173;p132"/>
          <p:cNvSpPr txBox="1"/>
          <p:nvPr/>
        </p:nvSpPr>
        <p:spPr>
          <a:xfrm>
            <a:off x="360734" y="3875105"/>
            <a:ext cx="1288200" cy="286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Find Clusters</a:t>
            </a:r>
            <a:endParaRPr sz="1800">
              <a:solidFill>
                <a:schemeClr val="lt1"/>
              </a:solidFill>
              <a:latin typeface="Arial"/>
              <a:ea typeface="Arial"/>
              <a:cs typeface="Arial"/>
              <a:sym typeface="Arial"/>
            </a:endParaRPr>
          </a:p>
        </p:txBody>
      </p:sp>
      <p:sp>
        <p:nvSpPr>
          <p:cNvPr id="1174" name="Google Shape;1174;p132"/>
          <p:cNvSpPr txBox="1"/>
          <p:nvPr/>
        </p:nvSpPr>
        <p:spPr>
          <a:xfrm>
            <a:off x="461150" y="2089150"/>
            <a:ext cx="4943400" cy="1587600"/>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90000"/>
              </a:lnSpc>
              <a:spcBef>
                <a:spcPts val="0"/>
              </a:spcBef>
              <a:spcAft>
                <a:spcPts val="0"/>
              </a:spcAft>
              <a:buClr>
                <a:schemeClr val="dk2"/>
              </a:buClr>
              <a:buSzPts val="1100"/>
              <a:buFont typeface="Arial"/>
              <a:buNone/>
            </a:pPr>
            <a:r>
              <a:rPr i="0" lang="en-US" sz="1200" u="none" cap="none" strike="noStrike">
                <a:solidFill>
                  <a:srgbClr val="373737"/>
                </a:solidFill>
                <a:latin typeface="Lucida Sans"/>
                <a:ea typeface="Lucida Sans"/>
                <a:cs typeface="Lucida Sans"/>
                <a:sym typeface="Lucida Sans"/>
              </a:rPr>
              <a:t>from sklearn.datasets import make_moons</a:t>
            </a: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import </a:t>
            </a:r>
            <a:r>
              <a:rPr b="1" lang="en-US" sz="1200">
                <a:solidFill>
                  <a:srgbClr val="FF0000"/>
                </a:solidFill>
                <a:latin typeface="Lucida Sans"/>
                <a:ea typeface="Lucida Sans"/>
                <a:cs typeface="Lucida Sans"/>
                <a:sym typeface="Lucida Sans"/>
              </a:rPr>
              <a:t>cudf</a:t>
            </a:r>
            <a:endParaRPr b="1" sz="1200">
              <a:solidFill>
                <a:srgbClr val="FF0000"/>
              </a:solidFill>
              <a:latin typeface="Lucida Sans"/>
              <a:ea typeface="Lucida Sans"/>
              <a:cs typeface="Lucida Sans"/>
              <a:sym typeface="Lucida Sans"/>
            </a:endParaRPr>
          </a:p>
          <a:p>
            <a:pPr indent="0" lvl="0" marL="0" marR="0" rtl="0" algn="l">
              <a:lnSpc>
                <a:spcPct val="90000"/>
              </a:lnSpc>
              <a:spcBef>
                <a:spcPts val="1350"/>
              </a:spcBef>
              <a:spcAft>
                <a:spcPts val="0"/>
              </a:spcAft>
              <a:buClr>
                <a:schemeClr val="dk2"/>
              </a:buClr>
              <a:buSzPts val="1100"/>
              <a:buFont typeface="Arial"/>
              <a:buNone/>
            </a:pPr>
            <a:r>
              <a:rPr i="0" lang="en-US" sz="1200" u="none" cap="none" strike="noStrike">
                <a:solidFill>
                  <a:srgbClr val="373737"/>
                </a:solidFill>
                <a:latin typeface="Lucida Sans"/>
                <a:ea typeface="Lucida Sans"/>
                <a:cs typeface="Lucida Sans"/>
                <a:sym typeface="Lucida Sans"/>
              </a:rPr>
              <a:t>X, y = make_moons(n_samples=int(1e2), </a:t>
            </a: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                  noise=0.05, random_state=0)</a:t>
            </a:r>
            <a:br>
              <a:rPr i="0" lang="en-US" sz="1200" u="none" cap="none" strike="noStrike">
                <a:solidFill>
                  <a:srgbClr val="373737"/>
                </a:solidFill>
                <a:latin typeface="Lucida Sans"/>
                <a:ea typeface="Lucida Sans"/>
                <a:cs typeface="Lucida Sans"/>
                <a:sym typeface="Lucida Sans"/>
              </a:rPr>
            </a:b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X =   </a:t>
            </a:r>
            <a:r>
              <a:rPr b="1" lang="en-US" sz="1200">
                <a:solidFill>
                  <a:srgbClr val="FF0000"/>
                </a:solidFill>
                <a:latin typeface="Lucida Sans"/>
                <a:ea typeface="Lucida Sans"/>
                <a:cs typeface="Lucida Sans"/>
                <a:sym typeface="Lucida Sans"/>
              </a:rPr>
              <a:t>cudf</a:t>
            </a:r>
            <a:r>
              <a:rPr i="0" lang="en-US" sz="1200" u="none" cap="none" strike="noStrike">
                <a:solidFill>
                  <a:srgbClr val="373737"/>
                </a:solidFill>
                <a:latin typeface="Lucida Sans"/>
                <a:ea typeface="Lucida Sans"/>
                <a:cs typeface="Lucida Sans"/>
                <a:sym typeface="Lucida Sans"/>
              </a:rPr>
              <a:t>.DataFrame({'fea%d'%i: X[:, i]</a:t>
            </a: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                     for i in range(X.shape[1])})</a:t>
            </a:r>
            <a:endParaRPr i="0" sz="1200" u="none" cap="none" strike="noStrike">
              <a:solidFill>
                <a:srgbClr val="373737"/>
              </a:solidFill>
              <a:latin typeface="Lucida Sans"/>
              <a:ea typeface="Lucida Sans"/>
              <a:cs typeface="Lucida Sans"/>
              <a:sym typeface="Lucida Sans"/>
            </a:endParaRPr>
          </a:p>
        </p:txBody>
      </p:sp>
      <p:pic>
        <p:nvPicPr>
          <p:cNvPr descr="A close up of a map&#10;&#10;Description generated with high confidence" id="1175" name="Google Shape;1175;p132"/>
          <p:cNvPicPr preferRelativeResize="0"/>
          <p:nvPr/>
        </p:nvPicPr>
        <p:blipFill rotWithShape="1">
          <a:blip r:embed="rId3">
            <a:alphaModFix/>
          </a:blip>
          <a:srcRect b="2248" l="2232" r="282" t="0"/>
          <a:stretch/>
        </p:blipFill>
        <p:spPr>
          <a:xfrm>
            <a:off x="6651968" y="1888208"/>
            <a:ext cx="3822484" cy="1883692"/>
          </a:xfrm>
          <a:prstGeom prst="rect">
            <a:avLst/>
          </a:prstGeom>
          <a:noFill/>
          <a:ln>
            <a:noFill/>
          </a:ln>
        </p:spPr>
      </p:pic>
      <p:pic>
        <p:nvPicPr>
          <p:cNvPr descr="A close up of a map&#10;&#10;Description generated with high confidence" id="1176" name="Google Shape;1176;p132"/>
          <p:cNvPicPr preferRelativeResize="0"/>
          <p:nvPr/>
        </p:nvPicPr>
        <p:blipFill rotWithShape="1">
          <a:blip r:embed="rId4">
            <a:alphaModFix/>
          </a:blip>
          <a:srcRect b="2839" l="2116" r="360" t="-77"/>
          <a:stretch/>
        </p:blipFill>
        <p:spPr>
          <a:xfrm>
            <a:off x="6653145" y="3875105"/>
            <a:ext cx="3822484" cy="1926758"/>
          </a:xfrm>
          <a:prstGeom prst="rect">
            <a:avLst/>
          </a:prstGeom>
          <a:noFill/>
          <a:ln>
            <a:noFill/>
          </a:ln>
        </p:spPr>
      </p:pic>
      <p:sp>
        <p:nvSpPr>
          <p:cNvPr id="1177" name="Google Shape;1177;p132"/>
          <p:cNvSpPr txBox="1"/>
          <p:nvPr/>
        </p:nvSpPr>
        <p:spPr>
          <a:xfrm>
            <a:off x="498348" y="1260000"/>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GPU-Accelerated Clustering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pic>
        <p:nvPicPr>
          <p:cNvPr id="1183" name="Google Shape;1183;p133"/>
          <p:cNvPicPr preferRelativeResize="0"/>
          <p:nvPr/>
        </p:nvPicPr>
        <p:blipFill rotWithShape="1">
          <a:blip r:embed="rId3">
            <a:alphaModFix/>
          </a:blip>
          <a:srcRect b="0" l="0" r="0" t="0"/>
          <a:stretch/>
        </p:blipFill>
        <p:spPr>
          <a:xfrm>
            <a:off x="138800" y="1428988"/>
            <a:ext cx="5851200" cy="4453273"/>
          </a:xfrm>
          <a:prstGeom prst="rect">
            <a:avLst/>
          </a:prstGeom>
          <a:noFill/>
          <a:ln>
            <a:noFill/>
          </a:ln>
        </p:spPr>
      </p:pic>
      <p:sp>
        <p:nvSpPr>
          <p:cNvPr id="1184" name="Google Shape;1184;p133"/>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Benchmarks: single-GPU cuML vs scikit-learn</a:t>
            </a:r>
            <a:endParaRPr>
              <a:solidFill>
                <a:srgbClr val="4C4C4C"/>
              </a:solidFill>
            </a:endParaRPr>
          </a:p>
        </p:txBody>
      </p:sp>
      <p:pic>
        <p:nvPicPr>
          <p:cNvPr id="1185" name="Google Shape;1185;p133"/>
          <p:cNvPicPr preferRelativeResize="0"/>
          <p:nvPr/>
        </p:nvPicPr>
        <p:blipFill>
          <a:blip r:embed="rId4">
            <a:alphaModFix/>
          </a:blip>
          <a:stretch>
            <a:fillRect/>
          </a:stretch>
        </p:blipFill>
        <p:spPr>
          <a:xfrm>
            <a:off x="6130875" y="1482475"/>
            <a:ext cx="4829074" cy="4346300"/>
          </a:xfrm>
          <a:prstGeom prst="rect">
            <a:avLst/>
          </a:prstGeom>
          <a:noFill/>
          <a:ln>
            <a:noFill/>
          </a:ln>
        </p:spPr>
      </p:pic>
      <p:sp>
        <p:nvSpPr>
          <p:cNvPr id="1186" name="Google Shape;1186;p133"/>
          <p:cNvSpPr txBox="1"/>
          <p:nvPr/>
        </p:nvSpPr>
        <p:spPr>
          <a:xfrm>
            <a:off x="5052225" y="4947975"/>
            <a:ext cx="1451400" cy="764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Trebuchet MS"/>
              <a:buNone/>
            </a:pPr>
            <a:r>
              <a:rPr b="1" lang="en-US" sz="1200">
                <a:latin typeface="Trebuchet MS"/>
                <a:ea typeface="Trebuchet MS"/>
                <a:cs typeface="Trebuchet MS"/>
                <a:sym typeface="Trebuchet MS"/>
              </a:rPr>
              <a:t>1x V100 </a:t>
            </a:r>
            <a:endParaRPr b="1" sz="1200">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   vs.</a:t>
            </a:r>
            <a:endParaRPr sz="1200">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1200"/>
              <a:buFont typeface="Trebuchet MS"/>
              <a:buNone/>
            </a:pPr>
            <a:r>
              <a:rPr b="1" lang="en-US" sz="1200">
                <a:latin typeface="Trebuchet MS"/>
                <a:ea typeface="Trebuchet MS"/>
                <a:cs typeface="Trebuchet MS"/>
                <a:sym typeface="Trebuchet MS"/>
              </a:rPr>
              <a:t>2x 20 core CPU</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89"/>
          <p:cNvSpPr txBox="1"/>
          <p:nvPr>
            <p:ph type="title"/>
          </p:nvPr>
        </p:nvSpPr>
        <p:spPr>
          <a:xfrm>
            <a:off x="498348" y="737426"/>
            <a:ext cx="9976200" cy="591000"/>
          </a:xfrm>
          <a:prstGeom prst="rect">
            <a:avLst/>
          </a:prstGeom>
          <a:solidFill>
            <a:srgbClr val="FFFFFF"/>
          </a:solid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solidFill>
                  <a:schemeClr val="lt1"/>
                </a:solidFill>
              </a:rPr>
              <a:t>Data Movement and Transformation</a:t>
            </a:r>
            <a:endParaRPr/>
          </a:p>
        </p:txBody>
      </p:sp>
      <p:sp>
        <p:nvSpPr>
          <p:cNvPr id="442" name="Google Shape;442;p89"/>
          <p:cNvSpPr txBox="1"/>
          <p:nvPr>
            <p:ph type="title"/>
          </p:nvPr>
        </p:nvSpPr>
        <p:spPr>
          <a:xfrm>
            <a:off x="498348" y="6025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Movement and Transformation</a:t>
            </a:r>
            <a:endParaRPr/>
          </a:p>
        </p:txBody>
      </p:sp>
      <p:sp>
        <p:nvSpPr>
          <p:cNvPr id="443" name="Google Shape;443;p89"/>
          <p:cNvSpPr txBox="1"/>
          <p:nvPr>
            <p:ph idx="2" type="body"/>
          </p:nvPr>
        </p:nvSpPr>
        <p:spPr>
          <a:xfrm>
            <a:off x="711973" y="1135858"/>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What if we could keep data on the GPU?</a:t>
            </a:r>
            <a:endParaRPr/>
          </a:p>
        </p:txBody>
      </p:sp>
      <p:sp>
        <p:nvSpPr>
          <p:cNvPr id="444" name="Google Shape;444;p89"/>
          <p:cNvSpPr/>
          <p:nvPr/>
        </p:nvSpPr>
        <p:spPr>
          <a:xfrm>
            <a:off x="7396650" y="2324323"/>
            <a:ext cx="1664100" cy="2814900"/>
          </a:xfrm>
          <a:prstGeom prst="rect">
            <a:avLst/>
          </a:prstGeom>
          <a:solidFill>
            <a:srgbClr val="76B900">
              <a:alpha val="69800"/>
            </a:srgbClr>
          </a:solid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sp>
        <p:nvSpPr>
          <p:cNvPr id="445" name="Google Shape;445;p89"/>
          <p:cNvSpPr/>
          <p:nvPr/>
        </p:nvSpPr>
        <p:spPr>
          <a:xfrm>
            <a:off x="7396644" y="2324313"/>
            <a:ext cx="1664100" cy="1331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grpSp>
        <p:nvGrpSpPr>
          <p:cNvPr id="446" name="Google Shape;446;p89"/>
          <p:cNvGrpSpPr/>
          <p:nvPr/>
        </p:nvGrpSpPr>
        <p:grpSpPr>
          <a:xfrm>
            <a:off x="2488255" y="1866554"/>
            <a:ext cx="4091272" cy="3793375"/>
            <a:chOff x="1952368" y="1983679"/>
            <a:chExt cx="4091272" cy="3793375"/>
          </a:xfrm>
        </p:grpSpPr>
        <p:sp>
          <p:nvSpPr>
            <p:cNvPr id="447" name="Google Shape;447;p89"/>
            <p:cNvSpPr/>
            <p:nvPr/>
          </p:nvSpPr>
          <p:spPr>
            <a:xfrm>
              <a:off x="4666940" y="3321257"/>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Copy &amp; Convert</a:t>
              </a:r>
              <a:endParaRPr/>
            </a:p>
          </p:txBody>
        </p:sp>
        <p:sp>
          <p:nvSpPr>
            <p:cNvPr id="448" name="Google Shape;448;p89"/>
            <p:cNvSpPr/>
            <p:nvPr/>
          </p:nvSpPr>
          <p:spPr>
            <a:xfrm>
              <a:off x="4664459" y="4200329"/>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Copy &amp; Convert</a:t>
              </a:r>
              <a:endParaRPr/>
            </a:p>
          </p:txBody>
        </p:sp>
        <p:sp>
          <p:nvSpPr>
            <p:cNvPr id="449" name="Google Shape;449;p89"/>
            <p:cNvSpPr/>
            <p:nvPr/>
          </p:nvSpPr>
          <p:spPr>
            <a:xfrm>
              <a:off x="1952368" y="3828517"/>
              <a:ext cx="1378200" cy="220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200"/>
                <a:buFont typeface="Trebuchet MS"/>
                <a:buNone/>
              </a:pPr>
              <a:r>
                <a:rPr b="1" i="0" lang="en-US" sz="1200" u="none" cap="none" strike="noStrike">
                  <a:solidFill>
                    <a:srgbClr val="FFFFFF"/>
                  </a:solidFill>
                  <a:latin typeface="Trebuchet MS"/>
                  <a:ea typeface="Trebuchet MS"/>
                  <a:cs typeface="Trebuchet MS"/>
                  <a:sym typeface="Trebuchet MS"/>
                </a:rPr>
                <a:t>Copy &amp; Convert</a:t>
              </a:r>
              <a:endParaRPr/>
            </a:p>
          </p:txBody>
        </p:sp>
        <p:sp>
          <p:nvSpPr>
            <p:cNvPr id="450" name="Google Shape;450;p89"/>
            <p:cNvSpPr/>
            <p:nvPr/>
          </p:nvSpPr>
          <p:spPr>
            <a:xfrm>
              <a:off x="4664457" y="1983679"/>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Read Data</a:t>
              </a:r>
              <a:endParaRPr/>
            </a:p>
          </p:txBody>
        </p:sp>
        <p:sp>
          <p:nvSpPr>
            <p:cNvPr id="451" name="Google Shape;451;p89"/>
            <p:cNvSpPr/>
            <p:nvPr/>
          </p:nvSpPr>
          <p:spPr>
            <a:xfrm>
              <a:off x="4664457" y="5554454"/>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Load Data</a:t>
              </a:r>
              <a:endParaRPr/>
            </a:p>
          </p:txBody>
        </p:sp>
      </p:grpSp>
      <p:sp>
        <p:nvSpPr>
          <p:cNvPr id="452" name="Google Shape;452;p89"/>
          <p:cNvSpPr/>
          <p:nvPr/>
        </p:nvSpPr>
        <p:spPr>
          <a:xfrm>
            <a:off x="2639854" y="3323984"/>
            <a:ext cx="1104900" cy="959700"/>
          </a:xfrm>
          <a:prstGeom prst="mathMultiply">
            <a:avLst>
              <a:gd fmla="val 23520" name="adj1"/>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453" name="Google Shape;453;p89"/>
          <p:cNvGrpSpPr/>
          <p:nvPr/>
        </p:nvGrpSpPr>
        <p:grpSpPr>
          <a:xfrm>
            <a:off x="1572837" y="2116257"/>
            <a:ext cx="3197575" cy="3196981"/>
            <a:chOff x="1270481" y="2254961"/>
            <a:chExt cx="3197575" cy="3196981"/>
          </a:xfrm>
        </p:grpSpPr>
        <p:pic>
          <p:nvPicPr>
            <p:cNvPr id="454" name="Google Shape;454;p89"/>
            <p:cNvPicPr preferRelativeResize="0"/>
            <p:nvPr/>
          </p:nvPicPr>
          <p:blipFill rotWithShape="1">
            <a:blip r:embed="rId3">
              <a:alphaModFix/>
            </a:blip>
            <a:srcRect b="0" l="0" r="0" t="0"/>
            <a:stretch/>
          </p:blipFill>
          <p:spPr>
            <a:xfrm>
              <a:off x="1270481" y="2254961"/>
              <a:ext cx="3197575" cy="3196981"/>
            </a:xfrm>
            <a:prstGeom prst="rect">
              <a:avLst/>
            </a:prstGeom>
            <a:noFill/>
            <a:ln>
              <a:noFill/>
            </a:ln>
          </p:spPr>
        </p:pic>
        <p:sp>
          <p:nvSpPr>
            <p:cNvPr id="455" name="Google Shape;455;p89"/>
            <p:cNvSpPr/>
            <p:nvPr/>
          </p:nvSpPr>
          <p:spPr>
            <a:xfrm>
              <a:off x="1837038" y="2812926"/>
              <a:ext cx="2067600" cy="2043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rebuchet MS"/>
                <a:ea typeface="Trebuchet MS"/>
                <a:cs typeface="Trebuchet MS"/>
                <a:sym typeface="Trebuchet MS"/>
              </a:endParaRPr>
            </a:p>
          </p:txBody>
        </p:sp>
      </p:grpSp>
      <p:sp>
        <p:nvSpPr>
          <p:cNvPr id="456" name="Google Shape;456;p89"/>
          <p:cNvSpPr txBox="1"/>
          <p:nvPr/>
        </p:nvSpPr>
        <p:spPr>
          <a:xfrm>
            <a:off x="898366" y="3539310"/>
            <a:ext cx="617400" cy="341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800">
                <a:latin typeface="Trebuchet MS"/>
                <a:ea typeface="Trebuchet MS"/>
                <a:cs typeface="Trebuchet MS"/>
                <a:sym typeface="Trebuchet MS"/>
              </a:rPr>
              <a:t>CPU</a:t>
            </a:r>
            <a:endParaRPr/>
          </a:p>
        </p:txBody>
      </p:sp>
      <p:cxnSp>
        <p:nvCxnSpPr>
          <p:cNvPr id="457" name="Google Shape;457;p89"/>
          <p:cNvCxnSpPr/>
          <p:nvPr/>
        </p:nvCxnSpPr>
        <p:spPr>
          <a:xfrm>
            <a:off x="3858243" y="3091514"/>
            <a:ext cx="3928200" cy="1800"/>
          </a:xfrm>
          <a:prstGeom prst="bentConnector3">
            <a:avLst>
              <a:gd fmla="val 50000" name="adj1"/>
            </a:avLst>
          </a:prstGeom>
          <a:noFill/>
          <a:ln cap="flat" cmpd="sng" w="114300">
            <a:solidFill>
              <a:srgbClr val="969696"/>
            </a:solidFill>
            <a:prstDash val="solid"/>
            <a:round/>
            <a:headEnd len="sm" w="sm" type="none"/>
            <a:tailEnd len="med" w="med" type="triangle"/>
          </a:ln>
          <a:effectLst>
            <a:outerShdw blurRad="50800" rotWithShape="0" algn="tl" dir="2700000" dist="76200">
              <a:srgbClr val="000000">
                <a:alpha val="40000"/>
              </a:srgbClr>
            </a:outerShdw>
          </a:effectLst>
        </p:spPr>
      </p:cxnSp>
      <p:cxnSp>
        <p:nvCxnSpPr>
          <p:cNvPr id="458" name="Google Shape;458;p89"/>
          <p:cNvCxnSpPr/>
          <p:nvPr/>
        </p:nvCxnSpPr>
        <p:spPr>
          <a:xfrm>
            <a:off x="3866480" y="4364259"/>
            <a:ext cx="3928200" cy="1800"/>
          </a:xfrm>
          <a:prstGeom prst="bentConnector3">
            <a:avLst>
              <a:gd fmla="val 50000" name="adj1"/>
            </a:avLst>
          </a:prstGeom>
          <a:noFill/>
          <a:ln cap="flat" cmpd="sng" w="114300">
            <a:solidFill>
              <a:srgbClr val="969696"/>
            </a:solidFill>
            <a:prstDash val="solid"/>
            <a:round/>
            <a:headEnd len="med" w="med" type="triangle"/>
            <a:tailEnd len="sm" w="sm" type="none"/>
          </a:ln>
          <a:effectLst>
            <a:outerShdw blurRad="50800" rotWithShape="0" algn="tl" dir="2700000" dist="76200">
              <a:srgbClr val="000000">
                <a:alpha val="40000"/>
              </a:srgbClr>
            </a:outerShdw>
          </a:effectLst>
        </p:spPr>
      </p:cxnSp>
      <p:cxnSp>
        <p:nvCxnSpPr>
          <p:cNvPr id="459" name="Google Shape;459;p89"/>
          <p:cNvCxnSpPr/>
          <p:nvPr/>
        </p:nvCxnSpPr>
        <p:spPr>
          <a:xfrm rot="10800000">
            <a:off x="3177368" y="3309555"/>
            <a:ext cx="0" cy="844500"/>
          </a:xfrm>
          <a:prstGeom prst="straightConnector1">
            <a:avLst/>
          </a:prstGeom>
          <a:noFill/>
          <a:ln cap="flat" cmpd="sng" w="38100">
            <a:solidFill>
              <a:srgbClr val="969696"/>
            </a:solidFill>
            <a:prstDash val="solid"/>
            <a:round/>
            <a:headEnd len="sm" w="sm" type="none"/>
            <a:tailEnd len="med" w="med" type="triangle"/>
          </a:ln>
          <a:effectLst>
            <a:outerShdw blurRad="63500" sx="102000" rotWithShape="0" algn="ctr" sy="102000">
              <a:srgbClr val="000000">
                <a:alpha val="40000"/>
              </a:srgbClr>
            </a:outerShdw>
          </a:effectLst>
        </p:spPr>
      </p:cxnSp>
      <p:sp>
        <p:nvSpPr>
          <p:cNvPr id="460" name="Google Shape;460;p89"/>
          <p:cNvSpPr/>
          <p:nvPr/>
        </p:nvSpPr>
        <p:spPr>
          <a:xfrm>
            <a:off x="2488255" y="4154056"/>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cxnSp>
        <p:nvCxnSpPr>
          <p:cNvPr id="461" name="Google Shape;461;p89"/>
          <p:cNvCxnSpPr>
            <a:stCxn id="462" idx="3"/>
          </p:cNvCxnSpPr>
          <p:nvPr/>
        </p:nvCxnSpPr>
        <p:spPr>
          <a:xfrm flipH="1" rot="10800000">
            <a:off x="4094244" y="4800340"/>
            <a:ext cx="4134300" cy="912000"/>
          </a:xfrm>
          <a:prstGeom prst="bentConnector3">
            <a:avLst>
              <a:gd fmla="val 100056" name="adj1"/>
            </a:avLst>
          </a:prstGeom>
          <a:noFill/>
          <a:ln cap="flat" cmpd="sng" w="114300">
            <a:solidFill>
              <a:schemeClr val="accent3"/>
            </a:solidFill>
            <a:prstDash val="solid"/>
            <a:round/>
            <a:headEnd len="sm" w="sm" type="none"/>
            <a:tailEnd len="med" w="med" type="triangle"/>
          </a:ln>
          <a:effectLst>
            <a:outerShdw blurRad="50800" rotWithShape="0" algn="tl" dir="2700000" dist="76200">
              <a:srgbClr val="000000">
                <a:alpha val="40000"/>
              </a:srgbClr>
            </a:outerShdw>
          </a:effectLst>
        </p:spPr>
      </p:cxnSp>
      <p:sp>
        <p:nvSpPr>
          <p:cNvPr id="463" name="Google Shape;463;p89"/>
          <p:cNvSpPr/>
          <p:nvPr/>
        </p:nvSpPr>
        <p:spPr>
          <a:xfrm>
            <a:off x="7794680" y="3932196"/>
            <a:ext cx="867972" cy="867972"/>
          </a:xfrm>
          <a:prstGeom prst="flowChartInternalStorage">
            <a:avLst/>
          </a:prstGeom>
          <a:solidFill>
            <a:srgbClr val="76B900"/>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GPU Data</a:t>
            </a:r>
            <a:endParaRPr/>
          </a:p>
        </p:txBody>
      </p:sp>
      <p:sp>
        <p:nvSpPr>
          <p:cNvPr id="464" name="Google Shape;464;p89"/>
          <p:cNvSpPr/>
          <p:nvPr/>
        </p:nvSpPr>
        <p:spPr>
          <a:xfrm>
            <a:off x="2488255" y="2875423"/>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cxnSp>
        <p:nvCxnSpPr>
          <p:cNvPr id="465" name="Google Shape;465;p89"/>
          <p:cNvCxnSpPr>
            <a:stCxn id="466" idx="3"/>
          </p:cNvCxnSpPr>
          <p:nvPr/>
        </p:nvCxnSpPr>
        <p:spPr>
          <a:xfrm>
            <a:off x="4094244" y="1764873"/>
            <a:ext cx="4134300" cy="1186800"/>
          </a:xfrm>
          <a:prstGeom prst="bentConnector3">
            <a:avLst>
              <a:gd fmla="val 99823" name="adj1"/>
            </a:avLst>
          </a:prstGeom>
          <a:noFill/>
          <a:ln cap="flat" cmpd="sng" w="114300">
            <a:solidFill>
              <a:schemeClr val="accent3"/>
            </a:solidFill>
            <a:prstDash val="solid"/>
            <a:round/>
            <a:headEnd len="med" w="med" type="triangle"/>
            <a:tailEnd len="sm" w="sm" type="none"/>
          </a:ln>
          <a:effectLst>
            <a:outerShdw blurRad="50800" rotWithShape="0" algn="tl" dir="2700000" dist="76200">
              <a:srgbClr val="000000">
                <a:alpha val="40000"/>
              </a:srgbClr>
            </a:outerShdw>
          </a:effectLst>
        </p:spPr>
      </p:cxnSp>
      <p:sp>
        <p:nvSpPr>
          <p:cNvPr id="467" name="Google Shape;467;p89"/>
          <p:cNvSpPr/>
          <p:nvPr/>
        </p:nvSpPr>
        <p:spPr>
          <a:xfrm>
            <a:off x="7794680" y="2659451"/>
            <a:ext cx="867972" cy="867972"/>
          </a:xfrm>
          <a:prstGeom prst="flowChartPredefinedProcess">
            <a:avLst/>
          </a:prstGeom>
          <a:solidFill>
            <a:srgbClr val="76B900"/>
          </a:solidFill>
          <a:ln cap="flat" cmpd="sng" w="38100">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GPU Data</a:t>
            </a:r>
            <a:endParaRPr/>
          </a:p>
        </p:txBody>
      </p:sp>
      <p:sp>
        <p:nvSpPr>
          <p:cNvPr id="466" name="Google Shape;466;p89"/>
          <p:cNvSpPr/>
          <p:nvPr/>
        </p:nvSpPr>
        <p:spPr>
          <a:xfrm>
            <a:off x="2716044" y="1547823"/>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sp>
        <p:nvSpPr>
          <p:cNvPr id="462" name="Google Shape;462;p89"/>
          <p:cNvSpPr/>
          <p:nvPr/>
        </p:nvSpPr>
        <p:spPr>
          <a:xfrm>
            <a:off x="2716044" y="5495290"/>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sp>
        <p:nvSpPr>
          <p:cNvPr id="468" name="Google Shape;468;p89"/>
          <p:cNvSpPr txBox="1"/>
          <p:nvPr/>
        </p:nvSpPr>
        <p:spPr>
          <a:xfrm>
            <a:off x="9252922" y="3539301"/>
            <a:ext cx="633600" cy="341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None/>
            </a:pPr>
            <a:r>
              <a:rPr b="1" lang="en-US" sz="1800">
                <a:latin typeface="Trebuchet MS"/>
                <a:ea typeface="Trebuchet MS"/>
                <a:cs typeface="Trebuchet MS"/>
                <a:sym typeface="Trebuchet MS"/>
              </a:rPr>
              <a:t>GPU</a:t>
            </a:r>
            <a:endParaRPr b="1" sz="1800">
              <a:latin typeface="Trebuchet MS"/>
              <a:ea typeface="Trebuchet MS"/>
              <a:cs typeface="Trebuchet MS"/>
              <a:sym typeface="Trebuchet MS"/>
            </a:endParaRPr>
          </a:p>
        </p:txBody>
      </p:sp>
      <p:sp>
        <p:nvSpPr>
          <p:cNvPr id="469" name="Google Shape;469;p89"/>
          <p:cNvSpPr/>
          <p:nvPr/>
        </p:nvSpPr>
        <p:spPr>
          <a:xfrm>
            <a:off x="2488255" y="3711392"/>
            <a:ext cx="1378200" cy="220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200"/>
              <a:buFont typeface="Trebuchet MS"/>
              <a:buNone/>
            </a:pPr>
            <a:r>
              <a:rPr b="1" i="0" lang="en-US" sz="1200" u="none" cap="none" strike="noStrike">
                <a:solidFill>
                  <a:srgbClr val="FFFFFF"/>
                </a:solidFill>
                <a:latin typeface="Trebuchet MS"/>
                <a:ea typeface="Trebuchet MS"/>
                <a:cs typeface="Trebuchet MS"/>
                <a:sym typeface="Trebuchet MS"/>
              </a:rPr>
              <a:t>Copy &amp; Convert</a:t>
            </a:r>
            <a:endParaRPr/>
          </a:p>
        </p:txBody>
      </p:sp>
      <p:sp>
        <p:nvSpPr>
          <p:cNvPr id="470" name="Google Shape;470;p89"/>
          <p:cNvSpPr/>
          <p:nvPr/>
        </p:nvSpPr>
        <p:spPr>
          <a:xfrm>
            <a:off x="5292880" y="2707880"/>
            <a:ext cx="1104900" cy="959700"/>
          </a:xfrm>
          <a:prstGeom prst="mathMultiply">
            <a:avLst>
              <a:gd fmla="val 23520" name="adj1"/>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71" name="Google Shape;471;p89"/>
          <p:cNvSpPr/>
          <p:nvPr/>
        </p:nvSpPr>
        <p:spPr>
          <a:xfrm>
            <a:off x="5283274" y="3960994"/>
            <a:ext cx="1104900" cy="959700"/>
          </a:xfrm>
          <a:prstGeom prst="mathMultiply">
            <a:avLst>
              <a:gd fmla="val 23520" name="adj1"/>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72" name="Google Shape;472;p89"/>
          <p:cNvSpPr/>
          <p:nvPr/>
        </p:nvSpPr>
        <p:spPr>
          <a:xfrm>
            <a:off x="2639849" y="3230294"/>
            <a:ext cx="1104900" cy="959700"/>
          </a:xfrm>
          <a:prstGeom prst="mathMultiply">
            <a:avLst>
              <a:gd fmla="val 23520" name="adj1"/>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134"/>
          <p:cNvSpPr txBox="1"/>
          <p:nvPr>
            <p:ph idx="1" type="body"/>
          </p:nvPr>
        </p:nvSpPr>
        <p:spPr>
          <a:xfrm>
            <a:off x="516750" y="2103025"/>
            <a:ext cx="4407900" cy="3718800"/>
          </a:xfrm>
          <a:prstGeom prst="rect">
            <a:avLst/>
          </a:prstGeom>
        </p:spPr>
        <p:txBody>
          <a:bodyPr anchorCtr="0" anchor="t" bIns="45700" lIns="91425" spcFirstLastPara="1" rIns="91425" wrap="square" tIns="45700">
            <a:noAutofit/>
          </a:bodyPr>
          <a:lstStyle/>
          <a:p>
            <a:pPr indent="0" lvl="0" marL="0" rtl="0" algn="l">
              <a:spcBef>
                <a:spcPts val="900"/>
              </a:spcBef>
              <a:spcAft>
                <a:spcPts val="0"/>
              </a:spcAft>
              <a:buNone/>
            </a:pPr>
            <a:r>
              <a:rPr lang="en-US"/>
              <a:t>cuML’s </a:t>
            </a:r>
            <a:r>
              <a:rPr b="1" lang="en-US"/>
              <a:t>Forest Inference Library</a:t>
            </a:r>
            <a:r>
              <a:rPr lang="en-US"/>
              <a:t> accelerates prediction (inference) for random forests and boosted decision trees:</a:t>
            </a:r>
            <a:endParaRPr/>
          </a:p>
          <a:p>
            <a:pPr indent="-342900" lvl="0" marL="457200" rtl="0" algn="l">
              <a:spcBef>
                <a:spcPts val="900"/>
              </a:spcBef>
              <a:spcAft>
                <a:spcPts val="0"/>
              </a:spcAft>
              <a:buSzPts val="1800"/>
              <a:buChar char="●"/>
            </a:pPr>
            <a:r>
              <a:rPr lang="en-US"/>
              <a:t>Works with existing saved models </a:t>
            </a:r>
            <a:br>
              <a:rPr lang="en-US"/>
            </a:br>
            <a:r>
              <a:rPr lang="en-US"/>
              <a:t>(XGBoost, LightGBM, scikit-learn RF cuML RF soon)</a:t>
            </a:r>
            <a:endParaRPr/>
          </a:p>
          <a:p>
            <a:pPr indent="-342900" lvl="0" marL="457200" rtl="0" algn="l">
              <a:spcBef>
                <a:spcPts val="0"/>
              </a:spcBef>
              <a:spcAft>
                <a:spcPts val="0"/>
              </a:spcAft>
              <a:buSzPts val="1800"/>
              <a:buChar char="●"/>
            </a:pPr>
            <a:r>
              <a:rPr lang="en-US"/>
              <a:t>Lightweight Python API</a:t>
            </a:r>
            <a:endParaRPr/>
          </a:p>
          <a:p>
            <a:pPr indent="-342900" lvl="0" marL="457200" rtl="0" algn="l">
              <a:spcBef>
                <a:spcPts val="0"/>
              </a:spcBef>
              <a:spcAft>
                <a:spcPts val="0"/>
              </a:spcAft>
              <a:buSzPts val="1800"/>
              <a:buChar char="●"/>
            </a:pPr>
            <a:r>
              <a:rPr lang="en-US"/>
              <a:t>Single V100 GPU can infer up to 34x faster than XGBoost dual-CPU node</a:t>
            </a:r>
            <a:endParaRPr/>
          </a:p>
          <a:p>
            <a:pPr indent="-342900" lvl="0" marL="457200" rtl="0" algn="l">
              <a:spcBef>
                <a:spcPts val="0"/>
              </a:spcBef>
              <a:spcAft>
                <a:spcPts val="0"/>
              </a:spcAft>
              <a:buSzPts val="1800"/>
              <a:buChar char="●"/>
            </a:pPr>
            <a:r>
              <a:rPr lang="en-US"/>
              <a:t>Over 100 million forest inferences per sec (with 1000 trees) on a DGX-1 for large (sparse) or dense models</a:t>
            </a:r>
            <a:endParaRPr/>
          </a:p>
        </p:txBody>
      </p:sp>
      <p:sp>
        <p:nvSpPr>
          <p:cNvPr id="1193" name="Google Shape;1193;p134"/>
          <p:cNvSpPr txBox="1"/>
          <p:nvPr>
            <p:ph type="title"/>
          </p:nvPr>
        </p:nvSpPr>
        <p:spPr>
          <a:xfrm>
            <a:off x="498348" y="7374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Forest Inference</a:t>
            </a:r>
            <a:endParaRPr/>
          </a:p>
        </p:txBody>
      </p:sp>
      <p:sp>
        <p:nvSpPr>
          <p:cNvPr id="1194" name="Google Shape;1194;p134"/>
          <p:cNvSpPr txBox="1"/>
          <p:nvPr>
            <p:ph idx="2" type="body"/>
          </p:nvPr>
        </p:nvSpPr>
        <p:spPr>
          <a:xfrm>
            <a:off x="498348" y="12595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0"/>
              </a:spcAft>
              <a:buNone/>
            </a:pPr>
            <a:r>
              <a:rPr lang="en-US"/>
              <a:t>Taking models from training to production</a:t>
            </a:r>
            <a:endParaRPr/>
          </a:p>
        </p:txBody>
      </p:sp>
      <p:pic>
        <p:nvPicPr>
          <p:cNvPr id="1195" name="Google Shape;1195;p134" title="Chart"/>
          <p:cNvPicPr preferRelativeResize="0"/>
          <p:nvPr/>
        </p:nvPicPr>
        <p:blipFill>
          <a:blip r:embed="rId3">
            <a:alphaModFix/>
          </a:blip>
          <a:stretch>
            <a:fillRect/>
          </a:stretch>
        </p:blipFill>
        <p:spPr>
          <a:xfrm>
            <a:off x="5019350" y="1952256"/>
            <a:ext cx="5887800" cy="3639348"/>
          </a:xfrm>
          <a:prstGeom prst="rect">
            <a:avLst/>
          </a:prstGeom>
          <a:noFill/>
          <a:ln>
            <a:noFill/>
          </a:ln>
        </p:spPr>
      </p:pic>
      <p:sp>
        <p:nvSpPr>
          <p:cNvPr id="1196" name="Google Shape;1196;p134"/>
          <p:cNvSpPr txBox="1"/>
          <p:nvPr/>
        </p:nvSpPr>
        <p:spPr>
          <a:xfrm>
            <a:off x="5788275" y="3776125"/>
            <a:ext cx="539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Trebuchet MS"/>
                <a:ea typeface="Trebuchet MS"/>
                <a:cs typeface="Trebuchet MS"/>
                <a:sym typeface="Trebuchet MS"/>
              </a:rPr>
              <a:t>23x</a:t>
            </a:r>
            <a:endParaRPr b="1">
              <a:latin typeface="Trebuchet MS"/>
              <a:ea typeface="Trebuchet MS"/>
              <a:cs typeface="Trebuchet MS"/>
              <a:sym typeface="Trebuchet MS"/>
            </a:endParaRPr>
          </a:p>
        </p:txBody>
      </p:sp>
      <p:sp>
        <p:nvSpPr>
          <p:cNvPr id="1197" name="Google Shape;1197;p134"/>
          <p:cNvSpPr txBox="1"/>
          <p:nvPr/>
        </p:nvSpPr>
        <p:spPr>
          <a:xfrm>
            <a:off x="7003750" y="3776125"/>
            <a:ext cx="539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Trebuchet MS"/>
                <a:ea typeface="Trebuchet MS"/>
                <a:cs typeface="Trebuchet MS"/>
                <a:sym typeface="Trebuchet MS"/>
              </a:rPr>
              <a:t>36x</a:t>
            </a:r>
            <a:endParaRPr b="1">
              <a:latin typeface="Trebuchet MS"/>
              <a:ea typeface="Trebuchet MS"/>
              <a:cs typeface="Trebuchet MS"/>
              <a:sym typeface="Trebuchet MS"/>
            </a:endParaRPr>
          </a:p>
        </p:txBody>
      </p:sp>
      <p:sp>
        <p:nvSpPr>
          <p:cNvPr id="1198" name="Google Shape;1198;p134"/>
          <p:cNvSpPr txBox="1"/>
          <p:nvPr/>
        </p:nvSpPr>
        <p:spPr>
          <a:xfrm>
            <a:off x="8219250" y="3776125"/>
            <a:ext cx="539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Trebuchet MS"/>
                <a:ea typeface="Trebuchet MS"/>
                <a:cs typeface="Trebuchet MS"/>
                <a:sym typeface="Trebuchet MS"/>
              </a:rPr>
              <a:t>34x</a:t>
            </a:r>
            <a:endParaRPr b="1">
              <a:latin typeface="Trebuchet MS"/>
              <a:ea typeface="Trebuchet MS"/>
              <a:cs typeface="Trebuchet MS"/>
              <a:sym typeface="Trebuchet MS"/>
            </a:endParaRPr>
          </a:p>
        </p:txBody>
      </p:sp>
      <p:sp>
        <p:nvSpPr>
          <p:cNvPr id="1199" name="Google Shape;1199;p134"/>
          <p:cNvSpPr txBox="1"/>
          <p:nvPr/>
        </p:nvSpPr>
        <p:spPr>
          <a:xfrm>
            <a:off x="9450600" y="3776125"/>
            <a:ext cx="539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Trebuchet MS"/>
                <a:ea typeface="Trebuchet MS"/>
                <a:cs typeface="Trebuchet MS"/>
                <a:sym typeface="Trebuchet MS"/>
              </a:rPr>
              <a:t>23x</a:t>
            </a:r>
            <a:endParaRPr b="1">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35"/>
          <p:cNvSpPr txBox="1"/>
          <p:nvPr>
            <p:ph idx="1" type="body"/>
          </p:nvPr>
        </p:nvSpPr>
        <p:spPr>
          <a:xfrm>
            <a:off x="516750" y="2103025"/>
            <a:ext cx="4474800" cy="3718800"/>
          </a:xfrm>
          <a:prstGeom prst="rect">
            <a:avLst/>
          </a:prstGeom>
        </p:spPr>
        <p:txBody>
          <a:bodyPr anchorCtr="0" anchor="t" bIns="45700" lIns="91425" spcFirstLastPara="1" rIns="91425" wrap="square" tIns="45700">
            <a:noAutofit/>
          </a:bodyPr>
          <a:lstStyle/>
          <a:p>
            <a:pPr indent="-342900" lvl="0" marL="457200" rtl="0" algn="l">
              <a:spcBef>
                <a:spcPts val="900"/>
              </a:spcBef>
              <a:spcAft>
                <a:spcPts val="0"/>
              </a:spcAft>
              <a:buSzPts val="1800"/>
              <a:buChar char="●"/>
            </a:pPr>
            <a:r>
              <a:rPr lang="en-US"/>
              <a:t>RAPIDS works closely with the XGBoost community to accelerate GBDTs on GPU</a:t>
            </a:r>
            <a:endParaRPr/>
          </a:p>
          <a:p>
            <a:pPr indent="-342900" lvl="0" marL="457200" rtl="0" algn="l">
              <a:spcBef>
                <a:spcPts val="0"/>
              </a:spcBef>
              <a:spcAft>
                <a:spcPts val="0"/>
              </a:spcAft>
              <a:buSzPts val="1800"/>
              <a:buChar char="●"/>
            </a:pPr>
            <a:r>
              <a:rPr lang="en-US"/>
              <a:t>The default rapids conda metapackage includes XGBoost</a:t>
            </a:r>
            <a:endParaRPr/>
          </a:p>
          <a:p>
            <a:pPr indent="-342900" lvl="0" marL="457200" rtl="0" algn="l">
              <a:spcBef>
                <a:spcPts val="0"/>
              </a:spcBef>
              <a:spcAft>
                <a:spcPts val="0"/>
              </a:spcAft>
              <a:buSzPts val="1800"/>
              <a:buChar char="●"/>
            </a:pPr>
            <a:r>
              <a:rPr lang="en-US"/>
              <a:t>XGBoost can seamlessly load data from cuDF </a:t>
            </a:r>
            <a:r>
              <a:rPr lang="en-US"/>
              <a:t>dataframes</a:t>
            </a:r>
            <a:r>
              <a:rPr lang="en-US"/>
              <a:t> and cuPy arrays</a:t>
            </a:r>
            <a:endParaRPr/>
          </a:p>
          <a:p>
            <a:pPr indent="-342900" lvl="0" marL="457200" rtl="0" algn="l">
              <a:spcBef>
                <a:spcPts val="0"/>
              </a:spcBef>
              <a:spcAft>
                <a:spcPts val="0"/>
              </a:spcAft>
              <a:buSzPts val="1800"/>
              <a:buChar char="●"/>
            </a:pPr>
            <a:r>
              <a:rPr lang="en-US"/>
              <a:t>Dask allows XGBoost to scale to arbitrary numbers of GPUs</a:t>
            </a:r>
            <a:endParaRPr/>
          </a:p>
          <a:p>
            <a:pPr indent="-342900" lvl="0" marL="457200" rtl="0" algn="l">
              <a:spcBef>
                <a:spcPts val="0"/>
              </a:spcBef>
              <a:spcAft>
                <a:spcPts val="0"/>
              </a:spcAft>
              <a:buSzPts val="1800"/>
              <a:buChar char="●"/>
            </a:pPr>
            <a:r>
              <a:rPr lang="en-US"/>
              <a:t>With the </a:t>
            </a:r>
            <a:r>
              <a:rPr i="1" lang="en-US"/>
              <a:t>gpu_hist</a:t>
            </a:r>
            <a:r>
              <a:rPr lang="en-US"/>
              <a:t> tree method, a single GPU can outpace 10s to 100s of CPUs</a:t>
            </a:r>
            <a:endParaRPr/>
          </a:p>
          <a:p>
            <a:pPr indent="-342900" lvl="0" marL="457200" rtl="0" algn="l">
              <a:spcBef>
                <a:spcPts val="0"/>
              </a:spcBef>
              <a:spcAft>
                <a:spcPts val="0"/>
              </a:spcAft>
              <a:buSzPts val="1800"/>
              <a:buChar char="●"/>
            </a:pPr>
            <a:r>
              <a:rPr lang="en-US"/>
              <a:t>Version 1.0 of XGBoost launched with the RAPIDS 0.13 stack.</a:t>
            </a:r>
            <a:endParaRPr/>
          </a:p>
        </p:txBody>
      </p:sp>
      <p:sp>
        <p:nvSpPr>
          <p:cNvPr id="1206" name="Google Shape;1206;p135"/>
          <p:cNvSpPr txBox="1"/>
          <p:nvPr>
            <p:ph idx="2" type="body"/>
          </p:nvPr>
        </p:nvSpPr>
        <p:spPr>
          <a:xfrm>
            <a:off x="4805498" y="357474"/>
            <a:ext cx="682500" cy="636300"/>
          </a:xfrm>
          <a:prstGeom prst="rect">
            <a:avLst/>
          </a:prstGeom>
        </p:spPr>
        <p:txBody>
          <a:bodyPr anchorCtr="0" anchor="t" bIns="45700" lIns="91425" spcFirstLastPara="1" rIns="91425" wrap="square" tIns="45700">
            <a:noAutofit/>
          </a:bodyPr>
          <a:lstStyle/>
          <a:p>
            <a:pPr indent="0" lvl="0" marL="0" rtl="0" algn="ctr">
              <a:spcBef>
                <a:spcPts val="900"/>
              </a:spcBef>
              <a:spcAft>
                <a:spcPts val="0"/>
              </a:spcAft>
              <a:buNone/>
            </a:pPr>
            <a:r>
              <a:rPr lang="en-US" sz="7200"/>
              <a:t>+</a:t>
            </a:r>
            <a:endParaRPr sz="7200"/>
          </a:p>
        </p:txBody>
      </p:sp>
      <p:pic>
        <p:nvPicPr>
          <p:cNvPr id="1207" name="Google Shape;1207;p135" title="Chart"/>
          <p:cNvPicPr preferRelativeResize="0"/>
          <p:nvPr/>
        </p:nvPicPr>
        <p:blipFill>
          <a:blip r:embed="rId3">
            <a:alphaModFix/>
          </a:blip>
          <a:stretch>
            <a:fillRect/>
          </a:stretch>
        </p:blipFill>
        <p:spPr>
          <a:xfrm>
            <a:off x="4991550" y="2103025"/>
            <a:ext cx="5846751" cy="3419990"/>
          </a:xfrm>
          <a:prstGeom prst="rect">
            <a:avLst/>
          </a:prstGeom>
          <a:noFill/>
          <a:ln>
            <a:noFill/>
          </a:ln>
        </p:spPr>
      </p:pic>
      <p:pic>
        <p:nvPicPr>
          <p:cNvPr id="1208" name="Google Shape;1208;p135"/>
          <p:cNvPicPr preferRelativeResize="0"/>
          <p:nvPr/>
        </p:nvPicPr>
        <p:blipFill>
          <a:blip r:embed="rId4">
            <a:alphaModFix/>
          </a:blip>
          <a:stretch>
            <a:fillRect/>
          </a:stretch>
        </p:blipFill>
        <p:spPr>
          <a:xfrm>
            <a:off x="5564200" y="399460"/>
            <a:ext cx="3081525" cy="1185800"/>
          </a:xfrm>
          <a:prstGeom prst="rect">
            <a:avLst/>
          </a:prstGeom>
          <a:noFill/>
          <a:ln>
            <a:noFill/>
          </a:ln>
        </p:spPr>
      </p:pic>
      <p:pic>
        <p:nvPicPr>
          <p:cNvPr id="1209" name="Google Shape;1209;p135"/>
          <p:cNvPicPr preferRelativeResize="0"/>
          <p:nvPr/>
        </p:nvPicPr>
        <p:blipFill rotWithShape="1">
          <a:blip r:embed="rId5">
            <a:alphaModFix/>
          </a:blip>
          <a:srcRect b="-202430" l="69160" r="-69160" t="202430"/>
          <a:stretch/>
        </p:blipFill>
        <p:spPr>
          <a:xfrm>
            <a:off x="4024313" y="2743200"/>
            <a:ext cx="3533775" cy="1295400"/>
          </a:xfrm>
          <a:prstGeom prst="rect">
            <a:avLst/>
          </a:prstGeom>
          <a:noFill/>
          <a:ln>
            <a:noFill/>
          </a:ln>
        </p:spPr>
      </p:pic>
      <p:pic>
        <p:nvPicPr>
          <p:cNvPr id="1210" name="Google Shape;1210;p135"/>
          <p:cNvPicPr preferRelativeResize="0"/>
          <p:nvPr/>
        </p:nvPicPr>
        <p:blipFill>
          <a:blip r:embed="rId6">
            <a:alphaModFix/>
          </a:blip>
          <a:stretch>
            <a:fillRect/>
          </a:stretch>
        </p:blipFill>
        <p:spPr>
          <a:xfrm>
            <a:off x="1801400" y="235125"/>
            <a:ext cx="3028950" cy="1514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36"/>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Road to 1.0 </a:t>
            </a:r>
            <a:endParaRPr>
              <a:solidFill>
                <a:srgbClr val="4C4C4C"/>
              </a:solidFill>
            </a:endParaRPr>
          </a:p>
        </p:txBody>
      </p:sp>
      <p:sp>
        <p:nvSpPr>
          <p:cNvPr id="1216" name="Google Shape;1216;p136"/>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a:t>March </a:t>
            </a:r>
            <a:r>
              <a:rPr lang="en-US"/>
              <a:t>2020 - RAPIDS 0.13</a:t>
            </a:r>
            <a:endParaRPr/>
          </a:p>
        </p:txBody>
      </p:sp>
      <p:graphicFrame>
        <p:nvGraphicFramePr>
          <p:cNvPr id="1217" name="Google Shape;1217;p136"/>
          <p:cNvGraphicFramePr/>
          <p:nvPr/>
        </p:nvGraphicFramePr>
        <p:xfrm>
          <a:off x="2103123" y="1784999"/>
          <a:ext cx="3000000" cy="3000000"/>
        </p:xfrm>
        <a:graphic>
          <a:graphicData uri="http://schemas.openxmlformats.org/drawingml/2006/table">
            <a:tbl>
              <a:tblPr>
                <a:noFill/>
                <a:tableStyleId>{9F07E182-CDB5-4016-B2C5-1A7954705BD3}</a:tableStyleId>
              </a:tblPr>
              <a:tblGrid>
                <a:gridCol w="3082400"/>
                <a:gridCol w="1228050"/>
                <a:gridCol w="1228050"/>
                <a:gridCol w="1228050"/>
              </a:tblGrid>
              <a:tr h="1801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FFFFFF"/>
                          </a:solidFill>
                          <a:latin typeface="Calibri"/>
                          <a:ea typeface="Calibri"/>
                          <a:cs typeface="Calibri"/>
                          <a:sym typeface="Calibri"/>
                        </a:rPr>
                        <a:t>cuML</a:t>
                      </a:r>
                      <a:endParaRPr b="0" sz="1000" u="none" cap="none" strike="noStrike">
                        <a:solidFill>
                          <a:srgbClr val="FFFFFF"/>
                        </a:solidFill>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Single-GPU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Multi-GPU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spcBef>
                          <a:spcPts val="0"/>
                        </a:spcBef>
                        <a:spcAft>
                          <a:spcPts val="0"/>
                        </a:spcAft>
                        <a:buClr>
                          <a:schemeClr val="dk2"/>
                        </a:buClr>
                        <a:buSzPts val="1000"/>
                        <a:buFont typeface="Arial"/>
                        <a:buNone/>
                      </a:pPr>
                      <a:r>
                        <a:rPr lang="en-US" sz="1000" u="none" cap="none" strike="noStrike">
                          <a:solidFill>
                            <a:srgbClr val="FFFFFF"/>
                          </a:solidFill>
                          <a:latin typeface="Calibri"/>
                          <a:ea typeface="Calibri"/>
                          <a:cs typeface="Calibri"/>
                          <a:sym typeface="Calibri"/>
                        </a:rPr>
                        <a:t>Multi-Node-Multi-GPU</a:t>
                      </a:r>
                      <a:endParaRPr sz="1000" u="none" cap="none" strike="noStrike">
                        <a:solidFill>
                          <a:srgbClr val="FFFFFF"/>
                        </a:solidFill>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Gradient Boosted Decision Trees (GBDT)</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Linear Regression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Logistic Regression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Random Forest</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K-Means</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K-NN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DBSCAN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UMAP</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Holt-Winters</a:t>
                      </a:r>
                      <a:endParaRPr sz="1000">
                        <a:solidFill>
                          <a:schemeClr val="dk2"/>
                        </a:solidFill>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marR="0" rtl="0" algn="ctr">
                        <a:lnSpc>
                          <a:spcPct val="100000"/>
                        </a:lnSpc>
                        <a:spcBef>
                          <a:spcPts val="0"/>
                        </a:spcBef>
                        <a:spcAft>
                          <a:spcPts val="0"/>
                        </a:spcAft>
                        <a:buNone/>
                      </a:pPr>
                      <a:r>
                        <a:rPr lang="en-US" sz="1000">
                          <a:solidFill>
                            <a:schemeClr val="dk2"/>
                          </a:solidFill>
                          <a:latin typeface="Calibri"/>
                          <a:ea typeface="Calibri"/>
                          <a:cs typeface="Calibri"/>
                          <a:sym typeface="Calibri"/>
                        </a:rPr>
                        <a:t>ARIMA</a:t>
                      </a:r>
                      <a:endParaRPr sz="1000">
                        <a:solidFill>
                          <a:schemeClr val="dk2"/>
                        </a:solidFill>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t-SNE</a:t>
                      </a:r>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Principal Components</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Singular Value Decomposition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75B900"/>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SVM</a:t>
                      </a:r>
                      <a:endParaRPr b="0" sz="1000" u="none" cap="none" strike="noStrike">
                        <a:solidFill>
                          <a:srgbClr val="000000"/>
                        </a:solidFill>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None/>
                      </a:pPr>
                      <a:r>
                        <a:t/>
                      </a:r>
                      <a:endParaRPr sz="1600" u="none" cap="none" strike="noStrike">
                        <a:solidFill>
                          <a:srgbClr val="75B900"/>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C2C2C2"/>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37"/>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Road to 1.0 </a:t>
            </a:r>
            <a:endParaRPr>
              <a:solidFill>
                <a:srgbClr val="4C4C4C"/>
              </a:solidFill>
            </a:endParaRPr>
          </a:p>
        </p:txBody>
      </p:sp>
      <p:sp>
        <p:nvSpPr>
          <p:cNvPr id="1223" name="Google Shape;1223;p137"/>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None/>
            </a:pPr>
            <a:r>
              <a:rPr lang="en-US"/>
              <a:t>2020 - </a:t>
            </a:r>
            <a:r>
              <a:rPr lang="en-US"/>
              <a:t>RAPIDS 1.0</a:t>
            </a:r>
            <a:endParaRPr/>
          </a:p>
        </p:txBody>
      </p:sp>
      <p:graphicFrame>
        <p:nvGraphicFramePr>
          <p:cNvPr id="1224" name="Google Shape;1224;p137"/>
          <p:cNvGraphicFramePr/>
          <p:nvPr/>
        </p:nvGraphicFramePr>
        <p:xfrm>
          <a:off x="2103135" y="1784999"/>
          <a:ext cx="3000000" cy="3000000"/>
        </p:xfrm>
        <a:graphic>
          <a:graphicData uri="http://schemas.openxmlformats.org/drawingml/2006/table">
            <a:tbl>
              <a:tblPr>
                <a:noFill/>
                <a:tableStyleId>{9F07E182-CDB5-4016-B2C5-1A7954705BD3}</a:tableStyleId>
              </a:tblPr>
              <a:tblGrid>
                <a:gridCol w="3082400"/>
                <a:gridCol w="1228050"/>
                <a:gridCol w="1228050"/>
              </a:tblGrid>
              <a:tr h="1801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FFFFFF"/>
                          </a:solidFill>
                          <a:latin typeface="Calibri"/>
                          <a:ea typeface="Calibri"/>
                          <a:cs typeface="Calibri"/>
                          <a:sym typeface="Calibri"/>
                        </a:rPr>
                        <a:t>cuML</a:t>
                      </a:r>
                      <a:endParaRPr sz="1400" u="none" cap="none" strike="noStrike">
                        <a:solidFill>
                          <a:srgbClr val="FFFFFF"/>
                        </a:solidFill>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Single-GPU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spcBef>
                          <a:spcPts val="0"/>
                        </a:spcBef>
                        <a:spcAft>
                          <a:spcPts val="0"/>
                        </a:spcAft>
                        <a:buClr>
                          <a:schemeClr val="dk2"/>
                        </a:buClr>
                        <a:buSzPts val="1000"/>
                        <a:buFont typeface="Arial"/>
                        <a:buNone/>
                      </a:pPr>
                      <a:r>
                        <a:rPr lang="en-US" sz="1000" u="none" cap="none" strike="noStrike">
                          <a:solidFill>
                            <a:srgbClr val="FFFFFF"/>
                          </a:solidFill>
                          <a:latin typeface="Calibri"/>
                          <a:ea typeface="Calibri"/>
                          <a:cs typeface="Calibri"/>
                          <a:sym typeface="Calibri"/>
                        </a:rPr>
                        <a:t>Multi-Node-Multi-GPU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Gradient Boosted Decision Trees (GBDT)</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Linear Regression (regularized)</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Logistic Regression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Random Forest</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K-Means</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K-NN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DBSCAN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UMAP</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lang="en-US" sz="1000">
                          <a:solidFill>
                            <a:schemeClr val="dk2"/>
                          </a:solidFill>
                          <a:latin typeface="Calibri"/>
                          <a:ea typeface="Calibri"/>
                          <a:cs typeface="Calibri"/>
                          <a:sym typeface="Calibri"/>
                        </a:rPr>
                        <a:t>Holt-Winters</a:t>
                      </a:r>
                      <a:endParaRPr sz="1000">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ARIMA</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r>
              <a:tr h="277200">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t-SNE</a:t>
                      </a:r>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Principal Components</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Singular Value Decomposition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SVM</a:t>
                      </a:r>
                      <a:endParaRPr b="0" sz="1000" u="none" cap="none" strike="noStrike">
                        <a:solidFill>
                          <a:srgbClr val="000000"/>
                        </a:solidFill>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138"/>
          <p:cNvSpPr txBox="1"/>
          <p:nvPr>
            <p:ph type="title"/>
          </p:nvPr>
        </p:nvSpPr>
        <p:spPr>
          <a:xfrm>
            <a:off x="1864071" y="2399131"/>
            <a:ext cx="7244658" cy="137393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cuGraph</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cxnSp>
        <p:nvCxnSpPr>
          <p:cNvPr id="1235" name="Google Shape;1235;p139"/>
          <p:cNvCxnSpPr/>
          <p:nvPr/>
        </p:nvCxnSpPr>
        <p:spPr>
          <a:xfrm rot="-5400000">
            <a:off x="7264311"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1236" name="Google Shape;1236;p139"/>
          <p:cNvSpPr/>
          <p:nvPr/>
        </p:nvSpPr>
        <p:spPr>
          <a:xfrm rot="5400000">
            <a:off x="5257740" y="-1585750"/>
            <a:ext cx="457200" cy="7041000"/>
          </a:xfrm>
          <a:prstGeom prst="leftBracket">
            <a:avLst>
              <a:gd fmla="val 0" name="adj"/>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7" name="Google Shape;1237;p139"/>
          <p:cNvSpPr/>
          <p:nvPr/>
        </p:nvSpPr>
        <p:spPr>
          <a:xfrm>
            <a:off x="664029" y="4301564"/>
            <a:ext cx="9633600" cy="457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1238" name="Google Shape;1238;p139"/>
          <p:cNvSpPr/>
          <p:nvPr/>
        </p:nvSpPr>
        <p:spPr>
          <a:xfrm>
            <a:off x="664029"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1239" name="Google Shape;1239;p139"/>
          <p:cNvSpPr/>
          <p:nvPr/>
        </p:nvSpPr>
        <p:spPr>
          <a:xfrm>
            <a:off x="7462906"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1240" name="Google Shape;1240;p139"/>
          <p:cNvSpPr/>
          <p:nvPr/>
        </p:nvSpPr>
        <p:spPr>
          <a:xfrm>
            <a:off x="4063468"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1241" name="Google Shape;1241;p139"/>
          <p:cNvCxnSpPr/>
          <p:nvPr/>
        </p:nvCxnSpPr>
        <p:spPr>
          <a:xfrm>
            <a:off x="3505019" y="2517152"/>
            <a:ext cx="502800" cy="0"/>
          </a:xfrm>
          <a:prstGeom prst="straightConnector1">
            <a:avLst/>
          </a:prstGeom>
          <a:noFill/>
          <a:ln cap="flat" cmpd="sng" w="12700">
            <a:solidFill>
              <a:srgbClr val="595959"/>
            </a:solidFill>
            <a:prstDash val="solid"/>
            <a:round/>
            <a:headEnd len="sm" w="sm" type="none"/>
            <a:tailEnd len="med" w="med" type="triangle"/>
          </a:ln>
        </p:spPr>
      </p:cxnSp>
      <p:cxnSp>
        <p:nvCxnSpPr>
          <p:cNvPr id="1242" name="Google Shape;1242;p139"/>
          <p:cNvCxnSpPr/>
          <p:nvPr/>
        </p:nvCxnSpPr>
        <p:spPr>
          <a:xfrm>
            <a:off x="6898108" y="2517152"/>
            <a:ext cx="502800" cy="0"/>
          </a:xfrm>
          <a:prstGeom prst="straightConnector1">
            <a:avLst/>
          </a:prstGeom>
          <a:noFill/>
          <a:ln cap="flat" cmpd="sng" w="12700">
            <a:solidFill>
              <a:srgbClr val="595959"/>
            </a:solidFill>
            <a:prstDash val="solid"/>
            <a:round/>
            <a:headEnd len="sm" w="sm" type="none"/>
            <a:tailEnd len="med" w="med" type="triangle"/>
          </a:ln>
        </p:spPr>
      </p:cxnSp>
      <p:cxnSp>
        <p:nvCxnSpPr>
          <p:cNvPr id="1243" name="Google Shape;1243;p139"/>
          <p:cNvCxnSpPr/>
          <p:nvPr/>
        </p:nvCxnSpPr>
        <p:spPr>
          <a:xfrm rot="-5400000">
            <a:off x="9233460"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1244" name="Google Shape;1244;p139"/>
          <p:cNvCxnSpPr/>
          <p:nvPr/>
        </p:nvCxnSpPr>
        <p:spPr>
          <a:xfrm rot="-5400000">
            <a:off x="5297937"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1245" name="Google Shape;1245;p139"/>
          <p:cNvCxnSpPr/>
          <p:nvPr/>
        </p:nvCxnSpPr>
        <p:spPr>
          <a:xfrm rot="-5400000">
            <a:off x="3331563"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1246" name="Google Shape;1246;p139"/>
          <p:cNvCxnSpPr/>
          <p:nvPr/>
        </p:nvCxnSpPr>
        <p:spPr>
          <a:xfrm rot="-5400000">
            <a:off x="1365188" y="4039896"/>
            <a:ext cx="365700" cy="0"/>
          </a:xfrm>
          <a:prstGeom prst="straightConnector1">
            <a:avLst/>
          </a:prstGeom>
          <a:noFill/>
          <a:ln cap="flat" cmpd="sng" w="12700">
            <a:solidFill>
              <a:srgbClr val="595959"/>
            </a:solidFill>
            <a:prstDash val="solid"/>
            <a:round/>
            <a:headEnd len="med" w="med" type="triangle"/>
            <a:tailEnd len="med" w="med" type="triangle"/>
          </a:ln>
        </p:spPr>
      </p:cxnSp>
      <p:pic>
        <p:nvPicPr>
          <p:cNvPr id="1247" name="Google Shape;1247;p139"/>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1248" name="Google Shape;1248;p139"/>
          <p:cNvSpPr/>
          <p:nvPr/>
        </p:nvSpPr>
        <p:spPr>
          <a:xfrm>
            <a:off x="654635" y="2865695"/>
            <a:ext cx="5700900" cy="279000"/>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sp>
        <p:nvSpPr>
          <p:cNvPr id="1249" name="Google Shape;1249;p139"/>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Graph Analytics</a:t>
            </a:r>
            <a:endParaRPr/>
          </a:p>
        </p:txBody>
      </p:sp>
      <p:sp>
        <p:nvSpPr>
          <p:cNvPr id="1250" name="Google Shape;1250;p139"/>
          <p:cNvSpPr txBox="1"/>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More connections more insights</a:t>
            </a:r>
            <a:endParaRPr/>
          </a:p>
        </p:txBody>
      </p:sp>
      <p:sp>
        <p:nvSpPr>
          <p:cNvPr id="1251" name="Google Shape;1251;p139"/>
          <p:cNvSpPr/>
          <p:nvPr/>
        </p:nvSpPr>
        <p:spPr>
          <a:xfrm>
            <a:off x="664029"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sp>
        <p:nvSpPr>
          <p:cNvPr id="1252" name="Google Shape;1252;p139"/>
          <p:cNvSpPr/>
          <p:nvPr/>
        </p:nvSpPr>
        <p:spPr>
          <a:xfrm>
            <a:off x="2630404" y="3330971"/>
            <a:ext cx="1767900"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1253" name="Google Shape;1253;p139"/>
          <p:cNvSpPr/>
          <p:nvPr/>
        </p:nvSpPr>
        <p:spPr>
          <a:xfrm>
            <a:off x="4596778" y="3330971"/>
            <a:ext cx="1767900" cy="457200"/>
          </a:xfrm>
          <a:prstGeom prst="rect">
            <a:avLst/>
          </a:prstGeom>
          <a:solidFill>
            <a:schemeClr val="lt2"/>
          </a:solid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1254" name="Google Shape;1254;p139"/>
          <p:cNvSpPr/>
          <p:nvPr/>
        </p:nvSpPr>
        <p:spPr>
          <a:xfrm>
            <a:off x="6563152"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1255" name="Google Shape;1255;p139"/>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a:t>
            </a:r>
            <a:r>
              <a:rPr lang="en-US" sz="1200">
                <a:solidFill>
                  <a:schemeClr val="lt1"/>
                </a:solidFill>
                <a:latin typeface="Trebuchet MS"/>
                <a:ea typeface="Trebuchet MS"/>
                <a:cs typeface="Trebuchet MS"/>
                <a:sym typeface="Trebuchet MS"/>
              </a:rPr>
              <a:t> &lt;&gt; 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4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Goals and Benefits of cuGraph</a:t>
            </a:r>
            <a:endParaRPr/>
          </a:p>
        </p:txBody>
      </p:sp>
      <p:sp>
        <p:nvSpPr>
          <p:cNvPr id="1262" name="Google Shape;1262;p140"/>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2000"/>
              <a:buFont typeface="Trebuchet MS"/>
              <a:buNone/>
            </a:pPr>
            <a:r>
              <a:rPr lang="en-US">
                <a:solidFill>
                  <a:srgbClr val="9900FF"/>
                </a:solidFill>
              </a:rPr>
              <a:t>Focus on Features and User Experience</a:t>
            </a:r>
            <a:endParaRPr/>
          </a:p>
        </p:txBody>
      </p:sp>
      <p:grpSp>
        <p:nvGrpSpPr>
          <p:cNvPr id="1263" name="Google Shape;1263;p140"/>
          <p:cNvGrpSpPr/>
          <p:nvPr/>
        </p:nvGrpSpPr>
        <p:grpSpPr>
          <a:xfrm>
            <a:off x="461772" y="4012254"/>
            <a:ext cx="4777801" cy="1124856"/>
            <a:chOff x="5486399" y="811033"/>
            <a:chExt cx="4777801" cy="1012563"/>
          </a:xfrm>
        </p:grpSpPr>
        <p:sp>
          <p:nvSpPr>
            <p:cNvPr id="1264" name="Google Shape;1264;p140"/>
            <p:cNvSpPr/>
            <p:nvPr/>
          </p:nvSpPr>
          <p:spPr>
            <a:xfrm>
              <a:off x="5486399" y="1334296"/>
              <a:ext cx="4777800" cy="489300"/>
            </a:xfrm>
            <a:prstGeom prst="rect">
              <a:avLst/>
            </a:prstGeom>
            <a:noFill/>
            <a:ln cap="flat" cmpd="sng" w="25400">
              <a:solidFill>
                <a:srgbClr val="9900FF"/>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chemeClr val="dk2"/>
                  </a:solidFill>
                  <a:latin typeface="Arial"/>
                  <a:ea typeface="Arial"/>
                  <a:cs typeface="Arial"/>
                  <a:sym typeface="Arial"/>
                </a:rPr>
                <a:t>Property Graph support via DataFrames</a:t>
              </a:r>
              <a:endParaRPr b="0" i="0" sz="1600" u="none" cap="none" strike="noStrike">
                <a:solidFill>
                  <a:schemeClr val="dk2"/>
                </a:solidFill>
                <a:latin typeface="Arial"/>
                <a:ea typeface="Arial"/>
                <a:cs typeface="Arial"/>
                <a:sym typeface="Arial"/>
              </a:endParaRPr>
            </a:p>
          </p:txBody>
        </p:sp>
        <p:sp>
          <p:nvSpPr>
            <p:cNvPr id="1265" name="Google Shape;1265;p140"/>
            <p:cNvSpPr/>
            <p:nvPr/>
          </p:nvSpPr>
          <p:spPr>
            <a:xfrm>
              <a:off x="5486400" y="811033"/>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Seamless Integration with cuDF and cuML</a:t>
              </a:r>
              <a:endParaRPr b="1" i="0" sz="1800" u="none" cap="none" strike="noStrike">
                <a:solidFill>
                  <a:schemeClr val="lt1"/>
                </a:solidFill>
                <a:latin typeface="Arial"/>
                <a:ea typeface="Arial"/>
                <a:cs typeface="Arial"/>
                <a:sym typeface="Arial"/>
              </a:endParaRPr>
            </a:p>
          </p:txBody>
        </p:sp>
      </p:grpSp>
      <p:grpSp>
        <p:nvGrpSpPr>
          <p:cNvPr id="1266" name="Google Shape;1266;p140"/>
          <p:cNvGrpSpPr/>
          <p:nvPr/>
        </p:nvGrpSpPr>
        <p:grpSpPr>
          <a:xfrm>
            <a:off x="498348" y="2101027"/>
            <a:ext cx="4777800" cy="1389792"/>
            <a:chOff x="341376" y="811034"/>
            <a:chExt cx="4777800" cy="1389792"/>
          </a:xfrm>
        </p:grpSpPr>
        <p:sp>
          <p:nvSpPr>
            <p:cNvPr id="1267" name="Google Shape;1267;p140"/>
            <p:cNvSpPr/>
            <p:nvPr/>
          </p:nvSpPr>
          <p:spPr>
            <a:xfrm>
              <a:off x="341376" y="1328426"/>
              <a:ext cx="4777800" cy="872400"/>
            </a:xfrm>
            <a:prstGeom prst="rect">
              <a:avLst/>
            </a:prstGeom>
            <a:noFill/>
            <a:ln cap="flat" cmpd="sng" w="2540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chemeClr val="dk2"/>
                  </a:solidFill>
                  <a:latin typeface="Trebuchet MS"/>
                  <a:ea typeface="Trebuchet MS"/>
                  <a:cs typeface="Trebuchet MS"/>
                  <a:sym typeface="Trebuchet MS"/>
                </a:rPr>
                <a:t>Up to 500 million edges on a single 32GB GPU</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chemeClr val="dk2"/>
                  </a:solidFill>
                  <a:latin typeface="Trebuchet MS"/>
                  <a:ea typeface="Trebuchet MS"/>
                  <a:cs typeface="Trebuchet MS"/>
                  <a:sym typeface="Trebuchet MS"/>
                </a:rPr>
                <a:t>Multi-GPU support for scaling into the billions of edges</a:t>
              </a:r>
              <a:endParaRPr/>
            </a:p>
          </p:txBody>
        </p:sp>
        <p:sp>
          <p:nvSpPr>
            <p:cNvPr id="1268" name="Google Shape;1268;p140"/>
            <p:cNvSpPr/>
            <p:nvPr/>
          </p:nvSpPr>
          <p:spPr>
            <a:xfrm>
              <a:off x="341376" y="811034"/>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Breakthrough Performance </a:t>
              </a:r>
              <a:endParaRPr/>
            </a:p>
          </p:txBody>
        </p:sp>
      </p:grpSp>
      <p:grpSp>
        <p:nvGrpSpPr>
          <p:cNvPr id="1269" name="Google Shape;1269;p140"/>
          <p:cNvGrpSpPr/>
          <p:nvPr/>
        </p:nvGrpSpPr>
        <p:grpSpPr>
          <a:xfrm>
            <a:off x="5769864" y="2101027"/>
            <a:ext cx="4777800" cy="1389964"/>
            <a:chOff x="5696712" y="3637172"/>
            <a:chExt cx="4777800" cy="1389964"/>
          </a:xfrm>
        </p:grpSpPr>
        <p:sp>
          <p:nvSpPr>
            <p:cNvPr id="1270" name="Google Shape;1270;p140"/>
            <p:cNvSpPr/>
            <p:nvPr/>
          </p:nvSpPr>
          <p:spPr>
            <a:xfrm>
              <a:off x="5696712" y="4160436"/>
              <a:ext cx="4777800" cy="866700"/>
            </a:xfrm>
            <a:prstGeom prst="rect">
              <a:avLst/>
            </a:prstGeom>
            <a:noFill/>
            <a:ln cap="flat" cmpd="sng" w="2540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en-US" sz="1600" u="none" cap="none" strike="noStrike">
                  <a:solidFill>
                    <a:schemeClr val="dk2"/>
                  </a:solidFill>
                  <a:latin typeface="Trebuchet MS"/>
                  <a:ea typeface="Trebuchet MS"/>
                  <a:cs typeface="Trebuchet MS"/>
                  <a:sym typeface="Trebuchet MS"/>
                </a:rPr>
                <a:t>Python</a:t>
              </a:r>
              <a:r>
                <a:rPr b="0" i="0" lang="en-US" sz="1600" u="none" cap="none" strike="noStrike">
                  <a:solidFill>
                    <a:schemeClr val="dk2"/>
                  </a:solidFill>
                  <a:latin typeface="Trebuchet MS"/>
                  <a:ea typeface="Trebuchet MS"/>
                  <a:cs typeface="Trebuchet MS"/>
                  <a:sym typeface="Trebuchet MS"/>
                </a:rPr>
                <a:t>: Familiar NetworkX-like API</a:t>
              </a:r>
              <a:endParaRPr/>
            </a:p>
            <a:p>
              <a:pPr indent="-285750" lvl="0" marL="285750" marR="0" rtl="0" algn="l">
                <a:lnSpc>
                  <a:spcPct val="100000"/>
                </a:lnSpc>
                <a:spcBef>
                  <a:spcPts val="0"/>
                </a:spcBef>
                <a:spcAft>
                  <a:spcPts val="0"/>
                </a:spcAft>
                <a:buClr>
                  <a:srgbClr val="000000"/>
                </a:buClr>
                <a:buSzPts val="1600"/>
                <a:buFont typeface="Arial"/>
                <a:buChar char="•"/>
              </a:pPr>
              <a:r>
                <a:rPr b="1" i="0" lang="en-US" sz="1600" u="none" cap="none" strike="noStrike">
                  <a:solidFill>
                    <a:schemeClr val="dk2"/>
                  </a:solidFill>
                  <a:latin typeface="Trebuchet MS"/>
                  <a:ea typeface="Trebuchet MS"/>
                  <a:cs typeface="Trebuchet MS"/>
                  <a:sym typeface="Trebuchet MS"/>
                </a:rPr>
                <a:t>C/C++:</a:t>
              </a:r>
              <a:r>
                <a:rPr b="0" i="0" lang="en-US" sz="1600" u="none" cap="none" strike="noStrike">
                  <a:solidFill>
                    <a:schemeClr val="dk2"/>
                  </a:solidFill>
                  <a:latin typeface="Trebuchet MS"/>
                  <a:ea typeface="Trebuchet MS"/>
                  <a:cs typeface="Trebuchet MS"/>
                  <a:sym typeface="Trebuchet MS"/>
                </a:rPr>
                <a:t> lower-level granular control for application developers</a:t>
              </a:r>
              <a:endParaRPr b="0" i="0" sz="1600" u="none" cap="none" strike="noStrike">
                <a:solidFill>
                  <a:schemeClr val="lt1"/>
                </a:solidFill>
                <a:latin typeface="Trebuchet MS"/>
                <a:ea typeface="Trebuchet MS"/>
                <a:cs typeface="Trebuchet MS"/>
                <a:sym typeface="Trebuchet MS"/>
              </a:endParaRPr>
            </a:p>
          </p:txBody>
        </p:sp>
        <p:sp>
          <p:nvSpPr>
            <p:cNvPr id="1271" name="Google Shape;1271;p140"/>
            <p:cNvSpPr/>
            <p:nvPr/>
          </p:nvSpPr>
          <p:spPr>
            <a:xfrm>
              <a:off x="5696712" y="3637172"/>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Multiple APIs</a:t>
              </a:r>
              <a:endParaRPr/>
            </a:p>
          </p:txBody>
        </p:sp>
      </p:grpSp>
      <p:grpSp>
        <p:nvGrpSpPr>
          <p:cNvPr id="1272" name="Google Shape;1272;p140"/>
          <p:cNvGrpSpPr/>
          <p:nvPr/>
        </p:nvGrpSpPr>
        <p:grpSpPr>
          <a:xfrm>
            <a:off x="5769864" y="4012217"/>
            <a:ext cx="4777800" cy="1124893"/>
            <a:chOff x="341376" y="811034"/>
            <a:chExt cx="4777800" cy="1124893"/>
          </a:xfrm>
        </p:grpSpPr>
        <p:sp>
          <p:nvSpPr>
            <p:cNvPr id="1273" name="Google Shape;1273;p140"/>
            <p:cNvSpPr/>
            <p:nvPr/>
          </p:nvSpPr>
          <p:spPr>
            <a:xfrm>
              <a:off x="341376" y="1328427"/>
              <a:ext cx="4777800" cy="607500"/>
            </a:xfrm>
            <a:prstGeom prst="rect">
              <a:avLst/>
            </a:prstGeom>
            <a:noFill/>
            <a:ln cap="flat" cmpd="sng" w="2540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chemeClr val="dk2"/>
                  </a:solidFill>
                  <a:latin typeface="Trebuchet MS"/>
                  <a:ea typeface="Trebuchet MS"/>
                  <a:cs typeface="Trebuchet MS"/>
                  <a:sym typeface="Trebuchet MS"/>
                </a:rPr>
                <a:t>Extensive collection of algorithm, primitive, and utility functions</a:t>
              </a:r>
              <a:endParaRPr/>
            </a:p>
          </p:txBody>
        </p:sp>
        <p:sp>
          <p:nvSpPr>
            <p:cNvPr id="1274" name="Google Shape;1274;p140"/>
            <p:cNvSpPr/>
            <p:nvPr/>
          </p:nvSpPr>
          <p:spPr>
            <a:xfrm>
              <a:off x="341376" y="811034"/>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Growing Functionality</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41"/>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Graph</a:t>
            </a:r>
            <a:r>
              <a:rPr lang="en-US"/>
              <a:t> Technology Stack</a:t>
            </a:r>
            <a:endParaRPr/>
          </a:p>
        </p:txBody>
      </p:sp>
      <p:sp>
        <p:nvSpPr>
          <p:cNvPr id="1280" name="Google Shape;1280;p141"/>
          <p:cNvSpPr/>
          <p:nvPr/>
        </p:nvSpPr>
        <p:spPr>
          <a:xfrm>
            <a:off x="954026" y="1685715"/>
            <a:ext cx="5046377" cy="516260"/>
          </a:xfrm>
          <a:prstGeom prst="rect">
            <a:avLst/>
          </a:prstGeom>
          <a:solidFill>
            <a:srgbClr val="1155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Python</a:t>
            </a:r>
            <a:endParaRPr b="0" i="0" sz="1800" u="none" cap="none" strike="noStrike">
              <a:solidFill>
                <a:srgbClr val="FFFFFF"/>
              </a:solidFill>
              <a:latin typeface="Trebuchet MS"/>
              <a:ea typeface="Trebuchet MS"/>
              <a:cs typeface="Trebuchet MS"/>
              <a:sym typeface="Trebuchet MS"/>
            </a:endParaRPr>
          </a:p>
        </p:txBody>
      </p:sp>
      <p:sp>
        <p:nvSpPr>
          <p:cNvPr id="1281" name="Google Shape;1281;p141"/>
          <p:cNvSpPr/>
          <p:nvPr/>
        </p:nvSpPr>
        <p:spPr>
          <a:xfrm>
            <a:off x="954026" y="2324551"/>
            <a:ext cx="5046377" cy="516260"/>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Cython</a:t>
            </a:r>
            <a:endParaRPr b="0" i="0" sz="1800" u="none" cap="none" strike="noStrike">
              <a:solidFill>
                <a:srgbClr val="FFFFFF"/>
              </a:solidFill>
              <a:latin typeface="Trebuchet MS"/>
              <a:ea typeface="Trebuchet MS"/>
              <a:cs typeface="Trebuchet MS"/>
              <a:sym typeface="Trebuchet MS"/>
            </a:endParaRPr>
          </a:p>
        </p:txBody>
      </p:sp>
      <p:sp>
        <p:nvSpPr>
          <p:cNvPr id="1282" name="Google Shape;1282;p141"/>
          <p:cNvSpPr/>
          <p:nvPr/>
        </p:nvSpPr>
        <p:spPr>
          <a:xfrm>
            <a:off x="954026" y="2963388"/>
            <a:ext cx="5046377" cy="51626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a:t>
            </a:r>
            <a:r>
              <a:rPr lang="en-US" sz="1800">
                <a:solidFill>
                  <a:srgbClr val="FFFFFF"/>
                </a:solidFill>
                <a:latin typeface="Trebuchet MS"/>
                <a:ea typeface="Trebuchet MS"/>
                <a:cs typeface="Trebuchet MS"/>
                <a:sym typeface="Trebuchet MS"/>
              </a:rPr>
              <a:t>Graph</a:t>
            </a:r>
            <a:r>
              <a:rPr b="0" i="0" lang="en-US" sz="1800" u="none" cap="none" strike="noStrike">
                <a:solidFill>
                  <a:srgbClr val="FFFFFF"/>
                </a:solidFill>
                <a:latin typeface="Trebuchet MS"/>
                <a:ea typeface="Trebuchet MS"/>
                <a:cs typeface="Trebuchet MS"/>
                <a:sym typeface="Trebuchet MS"/>
              </a:rPr>
              <a:t> Algorithms</a:t>
            </a:r>
            <a:endParaRPr/>
          </a:p>
        </p:txBody>
      </p:sp>
      <p:sp>
        <p:nvSpPr>
          <p:cNvPr id="1283" name="Google Shape;1283;p141"/>
          <p:cNvSpPr/>
          <p:nvPr/>
        </p:nvSpPr>
        <p:spPr>
          <a:xfrm>
            <a:off x="954025" y="3602225"/>
            <a:ext cx="1321500" cy="5163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Prims</a:t>
            </a:r>
            <a:endParaRPr/>
          </a:p>
        </p:txBody>
      </p:sp>
      <p:sp>
        <p:nvSpPr>
          <p:cNvPr id="1284" name="Google Shape;1284;p141"/>
          <p:cNvSpPr/>
          <p:nvPr/>
        </p:nvSpPr>
        <p:spPr>
          <a:xfrm>
            <a:off x="5399125" y="3602225"/>
            <a:ext cx="601500" cy="6807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1285" name="Google Shape;1285;p141"/>
          <p:cNvSpPr/>
          <p:nvPr/>
        </p:nvSpPr>
        <p:spPr>
          <a:xfrm>
            <a:off x="953928" y="4241050"/>
            <a:ext cx="5046377" cy="51626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 Libraries</a:t>
            </a:r>
            <a:endParaRPr/>
          </a:p>
        </p:txBody>
      </p:sp>
      <p:sp>
        <p:nvSpPr>
          <p:cNvPr id="1286" name="Google Shape;1286;p141"/>
          <p:cNvSpPr/>
          <p:nvPr/>
        </p:nvSpPr>
        <p:spPr>
          <a:xfrm>
            <a:off x="954026" y="4879890"/>
            <a:ext cx="5046377" cy="516260"/>
          </a:xfrm>
          <a:prstGeom prst="rect">
            <a:avLst/>
          </a:prstGeom>
          <a:solidFill>
            <a:srgbClr val="75B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a:t>
            </a:r>
            <a:endParaRPr/>
          </a:p>
        </p:txBody>
      </p:sp>
      <p:sp>
        <p:nvSpPr>
          <p:cNvPr id="1287" name="Google Shape;1287;p141"/>
          <p:cNvSpPr txBox="1"/>
          <p:nvPr/>
        </p:nvSpPr>
        <p:spPr>
          <a:xfrm>
            <a:off x="7542807" y="1685772"/>
            <a:ext cx="2009400" cy="1200300"/>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Dask cu</a:t>
            </a:r>
            <a:r>
              <a:rPr lang="en-US" sz="2000">
                <a:latin typeface="Trebuchet MS"/>
                <a:ea typeface="Trebuchet MS"/>
                <a:cs typeface="Trebuchet MS"/>
                <a:sym typeface="Trebuchet MS"/>
              </a:rPr>
              <a:t>Graph</a:t>
            </a:r>
            <a:br>
              <a:rPr b="0" i="0" lang="en-US" sz="2000" u="none" cap="none" strike="noStrike">
                <a:solidFill>
                  <a:srgbClr val="000000"/>
                </a:solidFill>
                <a:latin typeface="Trebuchet MS"/>
                <a:ea typeface="Trebuchet MS"/>
                <a:cs typeface="Trebuchet MS"/>
                <a:sym typeface="Trebuchet MS"/>
              </a:rPr>
            </a:br>
            <a:r>
              <a:rPr b="0" i="0" lang="en-US" sz="2000" u="none" cap="none" strike="noStrike">
                <a:solidFill>
                  <a:srgbClr val="000000"/>
                </a:solidFill>
                <a:latin typeface="Trebuchet MS"/>
                <a:ea typeface="Trebuchet MS"/>
                <a:cs typeface="Trebuchet MS"/>
                <a:sym typeface="Trebuchet MS"/>
              </a:rPr>
              <a:t>Dask 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Numpy</a:t>
            </a:r>
            <a:endParaRPr b="0" i="0" sz="2000" u="none" cap="none" strike="noStrike">
              <a:solidFill>
                <a:srgbClr val="000000"/>
              </a:solidFill>
              <a:latin typeface="Trebuchet MS"/>
              <a:ea typeface="Trebuchet MS"/>
              <a:cs typeface="Trebuchet MS"/>
              <a:sym typeface="Trebuchet MS"/>
            </a:endParaRPr>
          </a:p>
        </p:txBody>
      </p:sp>
      <p:sp>
        <p:nvSpPr>
          <p:cNvPr id="1288" name="Google Shape;1288;p141"/>
          <p:cNvSpPr txBox="1"/>
          <p:nvPr/>
        </p:nvSpPr>
        <p:spPr>
          <a:xfrm>
            <a:off x="7542800" y="3779722"/>
            <a:ext cx="1996200" cy="1616400"/>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lang="en-US" sz="2000">
                <a:latin typeface="Trebuchet MS"/>
                <a:ea typeface="Trebuchet MS"/>
                <a:cs typeface="Trebuchet MS"/>
                <a:sym typeface="Trebuchet MS"/>
              </a:rPr>
              <a:t>t</a:t>
            </a:r>
            <a:r>
              <a:rPr b="0" i="0" lang="en-US" sz="2000" u="none" cap="none" strike="noStrike">
                <a:solidFill>
                  <a:srgbClr val="000000"/>
                </a:solidFill>
                <a:latin typeface="Trebuchet MS"/>
                <a:ea typeface="Trebuchet MS"/>
                <a:cs typeface="Trebuchet MS"/>
                <a:sym typeface="Trebuchet MS"/>
              </a:rPr>
              <a:t>hrust</a:t>
            </a:r>
            <a:endParaRPr/>
          </a:p>
          <a:p>
            <a:pPr indent="0" lvl="0" marL="0" marR="0" rtl="0" algn="ctr">
              <a:lnSpc>
                <a:spcPct val="90000"/>
              </a:lnSpc>
              <a:spcBef>
                <a:spcPts val="0"/>
              </a:spcBef>
              <a:spcAft>
                <a:spcPts val="0"/>
              </a:spcAft>
              <a:buClr>
                <a:srgbClr val="000000"/>
              </a:buClr>
              <a:buSzPts val="2000"/>
              <a:buFont typeface="Trebuchet MS"/>
              <a:buNone/>
            </a:pPr>
            <a:r>
              <a:rPr lang="en-US" sz="2000">
                <a:latin typeface="Trebuchet MS"/>
                <a:ea typeface="Trebuchet MS"/>
                <a:cs typeface="Trebuchet MS"/>
                <a:sym typeface="Trebuchet MS"/>
              </a:rPr>
              <a:t>c</a:t>
            </a:r>
            <a:r>
              <a:rPr b="0" i="0" lang="en-US" sz="2000" u="none" cap="none" strike="noStrike">
                <a:solidFill>
                  <a:srgbClr val="000000"/>
                </a:solidFill>
                <a:latin typeface="Trebuchet MS"/>
                <a:ea typeface="Trebuchet MS"/>
                <a:cs typeface="Trebuchet MS"/>
                <a:sym typeface="Trebuchet MS"/>
              </a:rPr>
              <a:t>ub</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cuSolver</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cuSparse</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cuRand</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lang="en-US" sz="2000">
                <a:latin typeface="Trebuchet MS"/>
                <a:ea typeface="Trebuchet MS"/>
                <a:cs typeface="Trebuchet MS"/>
                <a:sym typeface="Trebuchet MS"/>
              </a:rPr>
              <a:t>Gunrock*</a:t>
            </a:r>
            <a:endParaRPr sz="2000">
              <a:latin typeface="Trebuchet MS"/>
              <a:ea typeface="Trebuchet MS"/>
              <a:cs typeface="Trebuchet MS"/>
              <a:sym typeface="Trebuchet MS"/>
            </a:endParaRPr>
          </a:p>
        </p:txBody>
      </p:sp>
      <p:cxnSp>
        <p:nvCxnSpPr>
          <p:cNvPr id="1289" name="Google Shape;1289;p141"/>
          <p:cNvCxnSpPr>
            <a:stCxn id="1280" idx="3"/>
            <a:endCxn id="1287" idx="1"/>
          </p:cNvCxnSpPr>
          <p:nvPr/>
        </p:nvCxnSpPr>
        <p:spPr>
          <a:xfrm>
            <a:off x="6000404" y="1943845"/>
            <a:ext cx="1542300" cy="342000"/>
          </a:xfrm>
          <a:prstGeom prst="bentConnector3">
            <a:avLst>
              <a:gd fmla="val 50000" name="adj1"/>
            </a:avLst>
          </a:prstGeom>
          <a:noFill/>
          <a:ln cap="rnd" cmpd="sng" w="34925">
            <a:solidFill>
              <a:srgbClr val="666666"/>
            </a:solidFill>
            <a:prstDash val="solid"/>
            <a:bevel/>
            <a:headEnd len="lg" w="lg" type="none"/>
            <a:tailEnd len="med" w="med" type="triangle"/>
          </a:ln>
        </p:spPr>
      </p:cxnSp>
      <p:cxnSp>
        <p:nvCxnSpPr>
          <p:cNvPr id="1290" name="Google Shape;1290;p141"/>
          <p:cNvCxnSpPr/>
          <p:nvPr/>
        </p:nvCxnSpPr>
        <p:spPr>
          <a:xfrm>
            <a:off x="6000095" y="4498729"/>
            <a:ext cx="1542900" cy="900"/>
          </a:xfrm>
          <a:prstGeom prst="bentConnector3">
            <a:avLst>
              <a:gd fmla="val 50000" name="adj1"/>
            </a:avLst>
          </a:prstGeom>
          <a:noFill/>
          <a:ln cap="rnd" cmpd="sng" w="34925">
            <a:solidFill>
              <a:srgbClr val="666666"/>
            </a:solidFill>
            <a:prstDash val="solid"/>
            <a:bevel/>
            <a:headEnd len="lg" w="lg" type="none"/>
            <a:tailEnd len="med" w="med" type="triangle"/>
          </a:ln>
        </p:spPr>
      </p:cxnSp>
      <p:sp>
        <p:nvSpPr>
          <p:cNvPr id="1291" name="Google Shape;1291;p141"/>
          <p:cNvSpPr/>
          <p:nvPr/>
        </p:nvSpPr>
        <p:spPr>
          <a:xfrm>
            <a:off x="2355425" y="3602225"/>
            <a:ext cx="1594200" cy="5163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cuGraphBLAS</a:t>
            </a:r>
            <a:endParaRPr/>
          </a:p>
        </p:txBody>
      </p:sp>
      <p:sp>
        <p:nvSpPr>
          <p:cNvPr id="1292" name="Google Shape;1292;p141"/>
          <p:cNvSpPr/>
          <p:nvPr/>
        </p:nvSpPr>
        <p:spPr>
          <a:xfrm>
            <a:off x="4013626" y="3602225"/>
            <a:ext cx="1321500" cy="5163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cuHornet</a:t>
            </a:r>
            <a:endParaRPr/>
          </a:p>
        </p:txBody>
      </p:sp>
      <p:sp>
        <p:nvSpPr>
          <p:cNvPr id="1293" name="Google Shape;1293;p141"/>
          <p:cNvSpPr txBox="1"/>
          <p:nvPr/>
        </p:nvSpPr>
        <p:spPr>
          <a:xfrm>
            <a:off x="42675" y="5597675"/>
            <a:ext cx="10930200" cy="3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Trebuchet MS"/>
                <a:ea typeface="Trebuchet MS"/>
                <a:cs typeface="Trebuchet MS"/>
                <a:sym typeface="Trebuchet MS"/>
              </a:rPr>
              <a:t>nvGRAPH has been Opened Sourced and integrated into cuGraph.  A legacy version is available in a RAPIDS GitHub repo</a:t>
            </a:r>
            <a:endParaRPr sz="1000">
              <a:latin typeface="Trebuchet MS"/>
              <a:ea typeface="Trebuchet MS"/>
              <a:cs typeface="Trebuchet MS"/>
              <a:sym typeface="Trebuchet MS"/>
            </a:endParaRPr>
          </a:p>
        </p:txBody>
      </p:sp>
      <p:sp>
        <p:nvSpPr>
          <p:cNvPr id="1294" name="Google Shape;1294;p141"/>
          <p:cNvSpPr txBox="1"/>
          <p:nvPr/>
        </p:nvSpPr>
        <p:spPr>
          <a:xfrm>
            <a:off x="9269775" y="5597675"/>
            <a:ext cx="1703100" cy="3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Trebuchet MS"/>
                <a:ea typeface="Trebuchet MS"/>
                <a:cs typeface="Trebuchet MS"/>
                <a:sym typeface="Trebuchet MS"/>
              </a:rPr>
              <a:t>* </a:t>
            </a:r>
            <a:r>
              <a:rPr lang="en-US" sz="1000">
                <a:latin typeface="Trebuchet MS"/>
                <a:ea typeface="Trebuchet MS"/>
                <a:cs typeface="Trebuchet MS"/>
                <a:sym typeface="Trebuchet MS"/>
              </a:rPr>
              <a:t>Gunrock is from UC Davis</a:t>
            </a:r>
            <a:endParaRPr sz="10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
        <p:nvSpPr>
          <p:cNvPr id="1300" name="Google Shape;1300;p14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Algorithms</a:t>
            </a:r>
            <a:endParaRPr/>
          </a:p>
        </p:txBody>
      </p:sp>
      <p:sp>
        <p:nvSpPr>
          <p:cNvPr id="1301" name="Google Shape;1301;p142"/>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latin typeface="Trebuchet MS"/>
                <a:ea typeface="Trebuchet MS"/>
                <a:cs typeface="Trebuchet MS"/>
                <a:sym typeface="Trebuchet MS"/>
              </a:rPr>
              <a:t>GPU-accelerated </a:t>
            </a:r>
            <a:r>
              <a:rPr lang="en-US"/>
              <a:t>NetworkX</a:t>
            </a:r>
            <a:endParaRPr/>
          </a:p>
        </p:txBody>
      </p:sp>
      <p:sp>
        <p:nvSpPr>
          <p:cNvPr id="1302" name="Google Shape;1302;p142"/>
          <p:cNvSpPr/>
          <p:nvPr/>
        </p:nvSpPr>
        <p:spPr>
          <a:xfrm>
            <a:off x="4272698" y="1905546"/>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67"/>
              <a:buFont typeface="Trebuchet MS"/>
              <a:buNone/>
            </a:pPr>
            <a:r>
              <a:rPr lang="en-US" sz="1200">
                <a:solidFill>
                  <a:srgbClr val="FFFFFF"/>
                </a:solidFill>
                <a:latin typeface="Trebuchet MS"/>
                <a:ea typeface="Trebuchet MS"/>
                <a:cs typeface="Trebuchet MS"/>
                <a:sym typeface="Trebuchet MS"/>
              </a:rPr>
              <a:t>Community</a:t>
            </a:r>
            <a:endParaRPr sz="1200"/>
          </a:p>
        </p:txBody>
      </p:sp>
      <p:sp>
        <p:nvSpPr>
          <p:cNvPr id="1303" name="Google Shape;1303;p142"/>
          <p:cNvSpPr/>
          <p:nvPr/>
        </p:nvSpPr>
        <p:spPr>
          <a:xfrm>
            <a:off x="4272648" y="2803636"/>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Components</a:t>
            </a:r>
            <a:endParaRPr sz="1200"/>
          </a:p>
        </p:txBody>
      </p:sp>
      <p:sp>
        <p:nvSpPr>
          <p:cNvPr id="1304" name="Google Shape;1304;p142"/>
          <p:cNvSpPr/>
          <p:nvPr/>
        </p:nvSpPr>
        <p:spPr>
          <a:xfrm>
            <a:off x="4272648" y="3406800"/>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Link Analysis</a:t>
            </a:r>
            <a:endParaRPr sz="1200"/>
          </a:p>
        </p:txBody>
      </p:sp>
      <p:sp>
        <p:nvSpPr>
          <p:cNvPr id="1305" name="Google Shape;1305;p142"/>
          <p:cNvSpPr/>
          <p:nvPr/>
        </p:nvSpPr>
        <p:spPr>
          <a:xfrm>
            <a:off x="4272648" y="4009977"/>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rebuchet MS"/>
              <a:buNone/>
            </a:pPr>
            <a:r>
              <a:rPr lang="en-US" sz="1200">
                <a:solidFill>
                  <a:srgbClr val="FFFFFF"/>
                </a:solidFill>
                <a:latin typeface="Trebuchet MS"/>
                <a:ea typeface="Trebuchet MS"/>
                <a:cs typeface="Trebuchet MS"/>
                <a:sym typeface="Trebuchet MS"/>
              </a:rPr>
              <a:t>Link Prediction</a:t>
            </a:r>
            <a:endParaRPr sz="1200"/>
          </a:p>
        </p:txBody>
      </p:sp>
      <p:sp>
        <p:nvSpPr>
          <p:cNvPr id="1306" name="Google Shape;1306;p142"/>
          <p:cNvSpPr/>
          <p:nvPr/>
        </p:nvSpPr>
        <p:spPr>
          <a:xfrm>
            <a:off x="4272648" y="4711454"/>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Traversal</a:t>
            </a:r>
            <a:endParaRPr sz="1200"/>
          </a:p>
        </p:txBody>
      </p:sp>
      <p:sp>
        <p:nvSpPr>
          <p:cNvPr id="1307" name="Google Shape;1307;p142"/>
          <p:cNvSpPr/>
          <p:nvPr/>
        </p:nvSpPr>
        <p:spPr>
          <a:xfrm>
            <a:off x="4272648" y="5336733"/>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Centrality</a:t>
            </a:r>
            <a:endParaRPr sz="1200"/>
          </a:p>
        </p:txBody>
      </p:sp>
      <p:sp>
        <p:nvSpPr>
          <p:cNvPr id="1308" name="Google Shape;1308;p142"/>
          <p:cNvSpPr txBox="1"/>
          <p:nvPr/>
        </p:nvSpPr>
        <p:spPr>
          <a:xfrm>
            <a:off x="7838875" y="1661425"/>
            <a:ext cx="28626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Spectral Clustering</a:t>
            </a:r>
            <a:endParaRPr sz="1200">
              <a:latin typeface="Trebuchet MS"/>
              <a:ea typeface="Trebuchet MS"/>
              <a:cs typeface="Trebuchet MS"/>
              <a:sym typeface="Trebuchet MS"/>
            </a:endParaRPr>
          </a:p>
          <a:p>
            <a:pPr indent="0" lvl="0" marL="457200" marR="0" rtl="0" algn="l">
              <a:lnSpc>
                <a:spcPct val="90000"/>
              </a:lnSpc>
              <a:spcBef>
                <a:spcPts val="0"/>
              </a:spcBef>
              <a:spcAft>
                <a:spcPts val="0"/>
              </a:spcAft>
              <a:buClr>
                <a:schemeClr val="dk2"/>
              </a:buClr>
              <a:buSzPts val="1100"/>
              <a:buFont typeface="Arial"/>
              <a:buNone/>
            </a:pPr>
            <a:r>
              <a:rPr lang="en-US" sz="1200">
                <a:latin typeface="Trebuchet MS"/>
                <a:ea typeface="Trebuchet MS"/>
                <a:cs typeface="Trebuchet MS"/>
                <a:sym typeface="Trebuchet MS"/>
              </a:rPr>
              <a:t>Balanced-Cut</a:t>
            </a:r>
            <a:endParaRPr sz="1200">
              <a:latin typeface="Trebuchet MS"/>
              <a:ea typeface="Trebuchet MS"/>
              <a:cs typeface="Trebuchet MS"/>
              <a:sym typeface="Trebuchet MS"/>
            </a:endParaRPr>
          </a:p>
          <a:p>
            <a:pPr indent="0" lvl="0" marL="457200" marR="0" rtl="0" algn="l">
              <a:lnSpc>
                <a:spcPct val="90000"/>
              </a:lnSpc>
              <a:spcBef>
                <a:spcPts val="0"/>
              </a:spcBef>
              <a:spcAft>
                <a:spcPts val="0"/>
              </a:spcAft>
              <a:buClr>
                <a:schemeClr val="dk2"/>
              </a:buClr>
              <a:buSzPts val="1100"/>
              <a:buFont typeface="Arial"/>
              <a:buNone/>
            </a:pPr>
            <a:r>
              <a:rPr lang="en-US" sz="1200">
                <a:latin typeface="Trebuchet MS"/>
                <a:ea typeface="Trebuchet MS"/>
                <a:cs typeface="Trebuchet MS"/>
                <a:sym typeface="Trebuchet MS"/>
              </a:rPr>
              <a:t>Modularity Maximization</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Louvain</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Ensemble Clustering for Graphs</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Subgraph Extraction</a:t>
            </a:r>
            <a:br>
              <a:rPr lang="en-US" sz="1200">
                <a:latin typeface="Trebuchet MS"/>
                <a:ea typeface="Trebuchet MS"/>
                <a:cs typeface="Trebuchet MS"/>
                <a:sym typeface="Trebuchet MS"/>
              </a:rPr>
            </a:br>
            <a:r>
              <a:rPr lang="en-US" sz="1200">
                <a:latin typeface="Trebuchet MS"/>
                <a:ea typeface="Trebuchet MS"/>
                <a:cs typeface="Trebuchet MS"/>
                <a:sym typeface="Trebuchet MS"/>
              </a:rPr>
              <a:t>KCore and KCore Number</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Triangle Counting</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b="1" i="1" lang="en-US" sz="1200">
                <a:latin typeface="Trebuchet MS"/>
                <a:ea typeface="Trebuchet MS"/>
                <a:cs typeface="Trebuchet MS"/>
                <a:sym typeface="Trebuchet MS"/>
              </a:rPr>
              <a:t>K-Truss</a:t>
            </a:r>
            <a:endParaRPr b="1" i="1"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t/>
            </a:r>
            <a:endParaRPr sz="1200">
              <a:latin typeface="Trebuchet MS"/>
              <a:ea typeface="Trebuchet MS"/>
              <a:cs typeface="Trebuchet MS"/>
              <a:sym typeface="Trebuchet MS"/>
            </a:endParaRPr>
          </a:p>
        </p:txBody>
      </p:sp>
      <p:sp>
        <p:nvSpPr>
          <p:cNvPr id="1309" name="Google Shape;1309;p142"/>
          <p:cNvSpPr txBox="1"/>
          <p:nvPr/>
        </p:nvSpPr>
        <p:spPr>
          <a:xfrm>
            <a:off x="7838950" y="3989375"/>
            <a:ext cx="2563500" cy="525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Jaccard</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Weighted Jaccard</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Overlap Coefficient</a:t>
            </a:r>
            <a:endParaRPr sz="1200">
              <a:latin typeface="Trebuchet MS"/>
              <a:ea typeface="Trebuchet MS"/>
              <a:cs typeface="Trebuchet MS"/>
              <a:sym typeface="Trebuchet MS"/>
            </a:endParaRPr>
          </a:p>
        </p:txBody>
      </p:sp>
      <p:sp>
        <p:nvSpPr>
          <p:cNvPr id="1310" name="Google Shape;1310;p142"/>
          <p:cNvSpPr txBox="1"/>
          <p:nvPr/>
        </p:nvSpPr>
        <p:spPr>
          <a:xfrm>
            <a:off x="7838953" y="4715450"/>
            <a:ext cx="2811900" cy="424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2"/>
              </a:buClr>
              <a:buSzPts val="1100"/>
              <a:buFont typeface="Arial"/>
              <a:buNone/>
            </a:pPr>
            <a:r>
              <a:rPr lang="en-US" sz="1200">
                <a:latin typeface="Trebuchet MS"/>
                <a:ea typeface="Trebuchet MS"/>
                <a:cs typeface="Trebuchet MS"/>
                <a:sym typeface="Trebuchet MS"/>
              </a:rPr>
              <a:t>Single Source Shortest Path (SSSP)</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chemeClr val="dk2"/>
              </a:buClr>
              <a:buSzPts val="1100"/>
              <a:buFont typeface="Arial"/>
              <a:buNone/>
            </a:pPr>
            <a:r>
              <a:rPr lang="en-US" sz="1200">
                <a:latin typeface="Trebuchet MS"/>
                <a:ea typeface="Trebuchet MS"/>
                <a:cs typeface="Trebuchet MS"/>
                <a:sym typeface="Trebuchet MS"/>
              </a:rPr>
              <a:t>Breadth First Search (BFS)</a:t>
            </a:r>
            <a:endParaRPr sz="1200">
              <a:latin typeface="Trebuchet MS"/>
              <a:ea typeface="Trebuchet MS"/>
              <a:cs typeface="Trebuchet MS"/>
              <a:sym typeface="Trebuchet MS"/>
            </a:endParaRPr>
          </a:p>
        </p:txBody>
      </p:sp>
      <p:sp>
        <p:nvSpPr>
          <p:cNvPr id="1311" name="Google Shape;1311;p142"/>
          <p:cNvSpPr txBox="1"/>
          <p:nvPr/>
        </p:nvSpPr>
        <p:spPr>
          <a:xfrm>
            <a:off x="81769" y="4096971"/>
            <a:ext cx="2543700" cy="25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1200"/>
              <a:buFont typeface="Trebuchet MS"/>
              <a:buNone/>
            </a:pPr>
            <a:r>
              <a:rPr lang="en-US" sz="1200">
                <a:solidFill>
                  <a:schemeClr val="dk2"/>
                </a:solidFill>
                <a:latin typeface="Trebuchet MS"/>
                <a:ea typeface="Trebuchet MS"/>
                <a:cs typeface="Trebuchet MS"/>
                <a:sym typeface="Trebuchet MS"/>
              </a:rPr>
              <a:t>Graph Classes</a:t>
            </a:r>
            <a:endParaRPr sz="1200">
              <a:latin typeface="Trebuchet MS"/>
              <a:ea typeface="Trebuchet MS"/>
              <a:cs typeface="Trebuchet MS"/>
              <a:sym typeface="Trebuchet MS"/>
            </a:endParaRPr>
          </a:p>
        </p:txBody>
      </p:sp>
      <p:sp>
        <p:nvSpPr>
          <p:cNvPr id="1312" name="Google Shape;1312;p142"/>
          <p:cNvSpPr/>
          <p:nvPr/>
        </p:nvSpPr>
        <p:spPr>
          <a:xfrm>
            <a:off x="1409155" y="4618454"/>
            <a:ext cx="26127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Multi-GPU</a:t>
            </a:r>
            <a:endParaRPr sz="1200"/>
          </a:p>
        </p:txBody>
      </p:sp>
      <p:sp>
        <p:nvSpPr>
          <p:cNvPr id="1313" name="Google Shape;1313;p142"/>
          <p:cNvSpPr txBox="1"/>
          <p:nvPr/>
        </p:nvSpPr>
        <p:spPr>
          <a:xfrm>
            <a:off x="1886004" y="5629287"/>
            <a:ext cx="1351800" cy="286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More to come!</a:t>
            </a:r>
            <a:endParaRPr b="0" i="0" sz="1800" u="none" cap="none" strike="noStrike">
              <a:solidFill>
                <a:srgbClr val="FFFFFF"/>
              </a:solidFill>
              <a:latin typeface="Trebuchet MS"/>
              <a:ea typeface="Trebuchet MS"/>
              <a:cs typeface="Trebuchet MS"/>
              <a:sym typeface="Trebuchet MS"/>
            </a:endParaRPr>
          </a:p>
        </p:txBody>
      </p:sp>
      <p:sp>
        <p:nvSpPr>
          <p:cNvPr id="1314" name="Google Shape;1314;p142"/>
          <p:cNvSpPr/>
          <p:nvPr/>
        </p:nvSpPr>
        <p:spPr>
          <a:xfrm>
            <a:off x="1409155" y="5187590"/>
            <a:ext cx="26127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rebuchet MS"/>
              <a:buNone/>
            </a:pPr>
            <a:r>
              <a:rPr lang="en-US" sz="1200">
                <a:solidFill>
                  <a:srgbClr val="FFFFFF"/>
                </a:solidFill>
                <a:latin typeface="Trebuchet MS"/>
                <a:ea typeface="Trebuchet MS"/>
                <a:cs typeface="Trebuchet MS"/>
                <a:sym typeface="Trebuchet MS"/>
              </a:rPr>
              <a:t>Utilities</a:t>
            </a:r>
            <a:endParaRPr sz="1200"/>
          </a:p>
        </p:txBody>
      </p:sp>
      <p:sp>
        <p:nvSpPr>
          <p:cNvPr id="1315" name="Google Shape;1315;p142"/>
          <p:cNvSpPr txBox="1"/>
          <p:nvPr/>
        </p:nvSpPr>
        <p:spPr>
          <a:xfrm>
            <a:off x="7838875" y="2803625"/>
            <a:ext cx="2563500" cy="432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Weakly Connected Components</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Strongly Connected Components</a:t>
            </a:r>
            <a:endParaRPr sz="1200">
              <a:latin typeface="Trebuchet MS"/>
              <a:ea typeface="Trebuchet MS"/>
              <a:cs typeface="Trebuchet MS"/>
              <a:sym typeface="Trebuchet MS"/>
            </a:endParaRPr>
          </a:p>
        </p:txBody>
      </p:sp>
      <p:sp>
        <p:nvSpPr>
          <p:cNvPr id="1316" name="Google Shape;1316;p142"/>
          <p:cNvSpPr txBox="1"/>
          <p:nvPr/>
        </p:nvSpPr>
        <p:spPr>
          <a:xfrm>
            <a:off x="7838875" y="5340725"/>
            <a:ext cx="2563500" cy="432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Katz</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b="1" i="1" lang="en-US" sz="1200">
                <a:latin typeface="Trebuchet MS"/>
                <a:ea typeface="Trebuchet MS"/>
                <a:cs typeface="Trebuchet MS"/>
                <a:sym typeface="Trebuchet MS"/>
              </a:rPr>
              <a:t>Betweenness Centrality</a:t>
            </a:r>
            <a:endParaRPr b="1" i="1" sz="1200">
              <a:latin typeface="Trebuchet MS"/>
              <a:ea typeface="Trebuchet MS"/>
              <a:cs typeface="Trebuchet MS"/>
              <a:sym typeface="Trebuchet MS"/>
            </a:endParaRPr>
          </a:p>
        </p:txBody>
      </p:sp>
      <p:sp>
        <p:nvSpPr>
          <p:cNvPr id="1317" name="Google Shape;1317;p142"/>
          <p:cNvSpPr/>
          <p:nvPr/>
        </p:nvSpPr>
        <p:spPr>
          <a:xfrm>
            <a:off x="1409155" y="4009979"/>
            <a:ext cx="26127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800"/>
              <a:buFont typeface="Trebuchet MS"/>
              <a:buNone/>
            </a:pPr>
            <a:r>
              <a:rPr lang="en-US" sz="1200">
                <a:solidFill>
                  <a:schemeClr val="lt1"/>
                </a:solidFill>
                <a:latin typeface="Trebuchet MS"/>
                <a:ea typeface="Trebuchet MS"/>
                <a:cs typeface="Trebuchet MS"/>
                <a:sym typeface="Trebuchet MS"/>
              </a:rPr>
              <a:t>Structure</a:t>
            </a:r>
            <a:endParaRPr sz="1200">
              <a:solidFill>
                <a:schemeClr val="dk2"/>
              </a:solidFill>
            </a:endParaRPr>
          </a:p>
          <a:p>
            <a:pPr indent="0" lvl="0" marL="0" marR="0" rtl="0" algn="l">
              <a:lnSpc>
                <a:spcPct val="100000"/>
              </a:lnSpc>
              <a:spcBef>
                <a:spcPts val="0"/>
              </a:spcBef>
              <a:spcAft>
                <a:spcPts val="0"/>
              </a:spcAft>
              <a:buClr>
                <a:srgbClr val="FFFFFF"/>
              </a:buClr>
              <a:buSzPts val="1800"/>
              <a:buFont typeface="Trebuchet MS"/>
              <a:buNone/>
            </a:pPr>
            <a:r>
              <a:t/>
            </a:r>
            <a:endParaRPr sz="1200">
              <a:solidFill>
                <a:srgbClr val="FFFFFF"/>
              </a:solidFill>
              <a:latin typeface="Trebuchet MS"/>
              <a:ea typeface="Trebuchet MS"/>
              <a:cs typeface="Trebuchet MS"/>
              <a:sym typeface="Trebuchet MS"/>
            </a:endParaRPr>
          </a:p>
        </p:txBody>
      </p:sp>
      <p:pic>
        <p:nvPicPr>
          <p:cNvPr id="1318" name="Google Shape;1318;p142"/>
          <p:cNvPicPr preferRelativeResize="0"/>
          <p:nvPr/>
        </p:nvPicPr>
        <p:blipFill>
          <a:blip r:embed="rId3">
            <a:alphaModFix/>
          </a:blip>
          <a:stretch>
            <a:fillRect/>
          </a:stretch>
        </p:blipFill>
        <p:spPr>
          <a:xfrm>
            <a:off x="1312425" y="1419723"/>
            <a:ext cx="2498950" cy="2498950"/>
          </a:xfrm>
          <a:prstGeom prst="rect">
            <a:avLst/>
          </a:prstGeom>
          <a:noFill/>
          <a:ln>
            <a:noFill/>
          </a:ln>
        </p:spPr>
      </p:pic>
      <p:sp>
        <p:nvSpPr>
          <p:cNvPr id="1319" name="Google Shape;1319;p142"/>
          <p:cNvSpPr txBox="1"/>
          <p:nvPr/>
        </p:nvSpPr>
        <p:spPr>
          <a:xfrm>
            <a:off x="-18850" y="5214950"/>
            <a:ext cx="1530000" cy="424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2"/>
              </a:buClr>
              <a:buSzPts val="1100"/>
              <a:buFont typeface="Arial"/>
              <a:buNone/>
            </a:pPr>
            <a:r>
              <a:rPr lang="en-US" sz="1200">
                <a:latin typeface="Trebuchet MS"/>
                <a:ea typeface="Trebuchet MS"/>
                <a:cs typeface="Trebuchet MS"/>
                <a:sym typeface="Trebuchet MS"/>
              </a:rPr>
              <a:t>Renumbering</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chemeClr val="dk2"/>
              </a:buClr>
              <a:buSzPts val="1100"/>
              <a:buFont typeface="Arial"/>
              <a:buNone/>
            </a:pPr>
            <a:r>
              <a:rPr b="1" i="1" lang="en-US" sz="1200">
                <a:latin typeface="Trebuchet MS"/>
                <a:ea typeface="Trebuchet MS"/>
                <a:cs typeface="Trebuchet MS"/>
                <a:sym typeface="Trebuchet MS"/>
              </a:rPr>
              <a:t>Auto-re</a:t>
            </a:r>
            <a:r>
              <a:rPr b="1" i="1" lang="en-US" sz="1200">
                <a:latin typeface="Trebuchet MS"/>
                <a:ea typeface="Trebuchet MS"/>
                <a:cs typeface="Trebuchet MS"/>
                <a:sym typeface="Trebuchet MS"/>
              </a:rPr>
              <a:t>numbering</a:t>
            </a:r>
            <a:endParaRPr b="1" i="1" sz="1200">
              <a:latin typeface="Trebuchet MS"/>
              <a:ea typeface="Trebuchet MS"/>
              <a:cs typeface="Trebuchet MS"/>
              <a:sym typeface="Trebuchet MS"/>
            </a:endParaRPr>
          </a:p>
        </p:txBody>
      </p:sp>
      <p:sp>
        <p:nvSpPr>
          <p:cNvPr id="1320" name="Google Shape;1320;p142"/>
          <p:cNvSpPr txBox="1"/>
          <p:nvPr/>
        </p:nvSpPr>
        <p:spPr>
          <a:xfrm>
            <a:off x="7838875" y="3396500"/>
            <a:ext cx="2563500" cy="432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Page Rank (Multi-GPU)</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Personal Page Rank</a:t>
            </a:r>
            <a:endParaRPr sz="12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143"/>
          <p:cNvSpPr txBox="1"/>
          <p:nvPr>
            <p:ph type="title"/>
          </p:nvPr>
        </p:nvSpPr>
        <p:spPr>
          <a:xfrm>
            <a:off x="344392" y="346172"/>
            <a:ext cx="9976104" cy="590931"/>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4C4C4C"/>
              </a:buClr>
              <a:buSzPts val="1400"/>
              <a:buFont typeface="Trebuchet MS"/>
              <a:buNone/>
            </a:pPr>
            <a:r>
              <a:rPr lang="en-US"/>
              <a:t>Benchmarks: single-GPU cuGraph vs NetworkX</a:t>
            </a:r>
            <a:endParaRPr/>
          </a:p>
        </p:txBody>
      </p:sp>
      <p:graphicFrame>
        <p:nvGraphicFramePr>
          <p:cNvPr id="1326" name="Google Shape;1326;p143"/>
          <p:cNvGraphicFramePr/>
          <p:nvPr/>
        </p:nvGraphicFramePr>
        <p:xfrm>
          <a:off x="8099873" y="1422553"/>
          <a:ext cx="3000000" cy="3000000"/>
        </p:xfrm>
        <a:graphic>
          <a:graphicData uri="http://schemas.openxmlformats.org/drawingml/2006/table">
            <a:tbl>
              <a:tblPr bandRow="1" firstRow="1">
                <a:noFill/>
                <a:tableStyleId>{EF056E49-F6DF-4B6E-A6E3-5C10D125BE33}</a:tableStyleId>
              </a:tblPr>
              <a:tblGrid>
                <a:gridCol w="1339525"/>
                <a:gridCol w="675925"/>
                <a:gridCol w="727475"/>
              </a:tblGrid>
              <a:tr h="189375">
                <a:tc>
                  <a:txBody>
                    <a:bodyPr/>
                    <a:lstStyle/>
                    <a:p>
                      <a:pPr indent="0" lvl="0" marL="0" marR="0" rtl="0" algn="l">
                        <a:spcBef>
                          <a:spcPts val="0"/>
                        </a:spcBef>
                        <a:spcAft>
                          <a:spcPts val="0"/>
                        </a:spcAft>
                        <a:buNone/>
                      </a:pPr>
                      <a:r>
                        <a:rPr lang="en-US" sz="800" u="none" cap="none" strike="noStrike"/>
                        <a:t>Dataset</a:t>
                      </a:r>
                      <a:endParaRPr sz="800"/>
                    </a:p>
                  </a:txBody>
                  <a:tcPr marT="45725" marB="45725" marR="91450" marL="91450"/>
                </a:tc>
                <a:tc>
                  <a:txBody>
                    <a:bodyPr/>
                    <a:lstStyle/>
                    <a:p>
                      <a:pPr indent="0" lvl="0" marL="0" marR="0" rtl="0" algn="l">
                        <a:spcBef>
                          <a:spcPts val="0"/>
                        </a:spcBef>
                        <a:spcAft>
                          <a:spcPts val="0"/>
                        </a:spcAft>
                        <a:buNone/>
                      </a:pPr>
                      <a:r>
                        <a:rPr lang="en-US" sz="800"/>
                        <a:t>Nodes</a:t>
                      </a:r>
                      <a:endParaRPr sz="800"/>
                    </a:p>
                  </a:txBody>
                  <a:tcPr marT="45725" marB="45725" marR="91450" marL="91450"/>
                </a:tc>
                <a:tc>
                  <a:txBody>
                    <a:bodyPr/>
                    <a:lstStyle/>
                    <a:p>
                      <a:pPr indent="0" lvl="0" marL="0" marR="0" rtl="0" algn="l">
                        <a:spcBef>
                          <a:spcPts val="0"/>
                        </a:spcBef>
                        <a:spcAft>
                          <a:spcPts val="0"/>
                        </a:spcAft>
                        <a:buNone/>
                      </a:pPr>
                      <a:r>
                        <a:rPr lang="en-US" sz="800"/>
                        <a:t>Edges</a:t>
                      </a:r>
                      <a:endParaRPr sz="800"/>
                    </a:p>
                  </a:txBody>
                  <a:tcPr marT="45725" marB="45725" marR="91450" marL="91450"/>
                </a:tc>
              </a:tr>
              <a:tr h="127525">
                <a:tc>
                  <a:txBody>
                    <a:bodyPr/>
                    <a:lstStyle/>
                    <a:p>
                      <a:pPr indent="0" lvl="0" marL="0" rtl="0" algn="l">
                        <a:lnSpc>
                          <a:spcPct val="50000"/>
                        </a:lnSpc>
                        <a:spcBef>
                          <a:spcPts val="0"/>
                        </a:spcBef>
                        <a:spcAft>
                          <a:spcPts val="0"/>
                        </a:spcAft>
                        <a:buNone/>
                      </a:pPr>
                      <a:r>
                        <a:rPr lang="en-US" sz="800">
                          <a:solidFill>
                            <a:srgbClr val="000000"/>
                          </a:solidFill>
                        </a:rPr>
                        <a:t>preferentialAttachment</a:t>
                      </a:r>
                      <a:endParaRPr sz="800" u="none" cap="none" strike="noStrike">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100,000</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999,970</a:t>
                      </a:r>
                      <a:endParaRPr sz="800">
                        <a:solidFill>
                          <a:srgbClr val="000000"/>
                        </a:solidFill>
                      </a:endParaRPr>
                    </a:p>
                  </a:txBody>
                  <a:tcPr marT="45725" marB="45725" marR="91450" marL="91450"/>
                </a:tc>
              </a:tr>
              <a:tr h="109300">
                <a:tc>
                  <a:txBody>
                    <a:bodyPr/>
                    <a:lstStyle/>
                    <a:p>
                      <a:pPr indent="0" lvl="0" marL="0" rtl="0" algn="l">
                        <a:lnSpc>
                          <a:spcPct val="50000"/>
                        </a:lnSpc>
                        <a:spcBef>
                          <a:spcPts val="0"/>
                        </a:spcBef>
                        <a:spcAft>
                          <a:spcPts val="0"/>
                        </a:spcAft>
                        <a:buNone/>
                      </a:pPr>
                      <a:r>
                        <a:rPr lang="en-US" sz="800">
                          <a:solidFill>
                            <a:srgbClr val="000000"/>
                          </a:solidFill>
                        </a:rPr>
                        <a:t>caidaRouterLevel</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192,244</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1,218,132</a:t>
                      </a:r>
                      <a:endParaRPr sz="800">
                        <a:solidFill>
                          <a:srgbClr val="000000"/>
                        </a:solidFill>
                      </a:endParaRPr>
                    </a:p>
                  </a:txBody>
                  <a:tcPr marT="45725" marB="45725" marR="91450" marL="91450"/>
                </a:tc>
              </a:tr>
              <a:tr h="108575">
                <a:tc>
                  <a:txBody>
                    <a:bodyPr/>
                    <a:lstStyle/>
                    <a:p>
                      <a:pPr indent="0" lvl="0" marL="0" rtl="0" algn="l">
                        <a:lnSpc>
                          <a:spcPct val="50000"/>
                        </a:lnSpc>
                        <a:spcBef>
                          <a:spcPts val="0"/>
                        </a:spcBef>
                        <a:spcAft>
                          <a:spcPts val="0"/>
                        </a:spcAft>
                        <a:buNone/>
                      </a:pPr>
                      <a:r>
                        <a:rPr lang="en-US" sz="800">
                          <a:solidFill>
                            <a:srgbClr val="000000"/>
                          </a:solidFill>
                        </a:rPr>
                        <a:t>coAuthorsDBLP</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299,067</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299,067</a:t>
                      </a:r>
                      <a:endParaRPr sz="800">
                        <a:solidFill>
                          <a:srgbClr val="000000"/>
                        </a:solidFill>
                      </a:endParaRPr>
                    </a:p>
                  </a:txBody>
                  <a:tcPr marT="45725" marB="45725" marR="91450" marL="91450"/>
                </a:tc>
              </a:tr>
              <a:tr h="127525">
                <a:tc>
                  <a:txBody>
                    <a:bodyPr/>
                    <a:lstStyle/>
                    <a:p>
                      <a:pPr indent="0" lvl="0" marL="0" rtl="0" algn="l">
                        <a:lnSpc>
                          <a:spcPct val="50000"/>
                        </a:lnSpc>
                        <a:spcBef>
                          <a:spcPts val="0"/>
                        </a:spcBef>
                        <a:spcAft>
                          <a:spcPts val="0"/>
                        </a:spcAft>
                        <a:buNone/>
                      </a:pPr>
                      <a:r>
                        <a:rPr lang="en-US" sz="800">
                          <a:solidFill>
                            <a:srgbClr val="000000"/>
                          </a:solidFill>
                        </a:rPr>
                        <a:t>dblp-2010</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326,186</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1,615,400</a:t>
                      </a:r>
                      <a:endParaRPr sz="800">
                        <a:solidFill>
                          <a:srgbClr val="000000"/>
                        </a:solidFill>
                      </a:endParaRPr>
                    </a:p>
                  </a:txBody>
                  <a:tcPr marT="45725" marB="45725" marR="91450" marL="91450"/>
                </a:tc>
              </a:tr>
              <a:tr h="135400">
                <a:tc>
                  <a:txBody>
                    <a:bodyPr/>
                    <a:lstStyle/>
                    <a:p>
                      <a:pPr indent="0" lvl="0" marL="0" rtl="0" algn="l">
                        <a:lnSpc>
                          <a:spcPct val="50000"/>
                        </a:lnSpc>
                        <a:spcBef>
                          <a:spcPts val="0"/>
                        </a:spcBef>
                        <a:spcAft>
                          <a:spcPts val="0"/>
                        </a:spcAft>
                        <a:buNone/>
                      </a:pPr>
                      <a:r>
                        <a:rPr lang="en-US" sz="800">
                          <a:solidFill>
                            <a:srgbClr val="000000"/>
                          </a:solidFill>
                        </a:rPr>
                        <a:t>citationCiteseer</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268,495</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2,313,294</a:t>
                      </a:r>
                      <a:endParaRPr sz="800">
                        <a:solidFill>
                          <a:srgbClr val="000000"/>
                        </a:solidFill>
                      </a:endParaRPr>
                    </a:p>
                  </a:txBody>
                  <a:tcPr marT="45725" marB="45725" marR="91450" marL="91450"/>
                </a:tc>
              </a:tr>
              <a:tr h="135400">
                <a:tc>
                  <a:txBody>
                    <a:bodyPr/>
                    <a:lstStyle/>
                    <a:p>
                      <a:pPr indent="0" lvl="0" marL="0" rtl="0" algn="l">
                        <a:lnSpc>
                          <a:spcPct val="50000"/>
                        </a:lnSpc>
                        <a:spcBef>
                          <a:spcPts val="0"/>
                        </a:spcBef>
                        <a:spcAft>
                          <a:spcPts val="0"/>
                        </a:spcAft>
                        <a:buNone/>
                      </a:pPr>
                      <a:r>
                        <a:rPr lang="en-US" sz="800">
                          <a:solidFill>
                            <a:srgbClr val="000000"/>
                          </a:solidFill>
                        </a:rPr>
                        <a:t>coPapersDBLP</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540,486</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30,491,458</a:t>
                      </a:r>
                      <a:endParaRPr sz="800">
                        <a:solidFill>
                          <a:srgbClr val="000000"/>
                        </a:solidFill>
                      </a:endParaRPr>
                    </a:p>
                  </a:txBody>
                  <a:tcPr marT="45725" marB="45725" marR="91450" marL="91450"/>
                </a:tc>
              </a:tr>
              <a:tr h="143250">
                <a:tc>
                  <a:txBody>
                    <a:bodyPr/>
                    <a:lstStyle/>
                    <a:p>
                      <a:pPr indent="0" lvl="0" marL="0" rtl="0" algn="l">
                        <a:lnSpc>
                          <a:spcPct val="50000"/>
                        </a:lnSpc>
                        <a:spcBef>
                          <a:spcPts val="0"/>
                        </a:spcBef>
                        <a:spcAft>
                          <a:spcPts val="0"/>
                        </a:spcAft>
                        <a:buNone/>
                      </a:pPr>
                      <a:r>
                        <a:rPr lang="en-US" sz="800">
                          <a:solidFill>
                            <a:srgbClr val="000000"/>
                          </a:solidFill>
                        </a:rPr>
                        <a:t>coPapersCiteseer</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434,102</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32,073,440</a:t>
                      </a:r>
                      <a:endParaRPr sz="800">
                        <a:solidFill>
                          <a:srgbClr val="000000"/>
                        </a:solidFill>
                      </a:endParaRPr>
                    </a:p>
                  </a:txBody>
                  <a:tcPr marT="45725" marB="45725" marR="91450" marL="91450"/>
                </a:tc>
              </a:tr>
              <a:tr h="206125">
                <a:tc>
                  <a:txBody>
                    <a:bodyPr/>
                    <a:lstStyle/>
                    <a:p>
                      <a:pPr indent="0" lvl="0" marL="0" rtl="0" algn="l">
                        <a:lnSpc>
                          <a:spcPct val="50000"/>
                        </a:lnSpc>
                        <a:spcBef>
                          <a:spcPts val="0"/>
                        </a:spcBef>
                        <a:spcAft>
                          <a:spcPts val="0"/>
                        </a:spcAft>
                        <a:buNone/>
                      </a:pPr>
                      <a:r>
                        <a:rPr lang="en-US" sz="800">
                          <a:solidFill>
                            <a:srgbClr val="000000"/>
                          </a:solidFill>
                        </a:rPr>
                        <a:t>as-Skitter</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1,696,415</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22,190,596</a:t>
                      </a:r>
                      <a:endParaRPr sz="800">
                        <a:solidFill>
                          <a:srgbClr val="000000"/>
                        </a:solidFill>
                      </a:endParaRPr>
                    </a:p>
                  </a:txBody>
                  <a:tcPr marT="45725" marB="45725" marR="91450" marL="91450"/>
                </a:tc>
              </a:tr>
            </a:tbl>
          </a:graphicData>
        </a:graphic>
      </p:graphicFrame>
      <p:pic>
        <p:nvPicPr>
          <p:cNvPr id="1327" name="Google Shape;1327;p143"/>
          <p:cNvPicPr preferRelativeResize="0"/>
          <p:nvPr/>
        </p:nvPicPr>
        <p:blipFill>
          <a:blip r:embed="rId3">
            <a:alphaModFix/>
          </a:blip>
          <a:stretch>
            <a:fillRect/>
          </a:stretch>
        </p:blipFill>
        <p:spPr>
          <a:xfrm>
            <a:off x="152400" y="1089503"/>
            <a:ext cx="7846075" cy="45121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9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Learning from Apache Arrow</a:t>
            </a:r>
            <a:endParaRPr/>
          </a:p>
        </p:txBody>
      </p:sp>
      <p:pic>
        <p:nvPicPr>
          <p:cNvPr id="479" name="Google Shape;479;p90"/>
          <p:cNvPicPr preferRelativeResize="0"/>
          <p:nvPr/>
        </p:nvPicPr>
        <p:blipFill rotWithShape="1">
          <a:blip r:embed="rId3">
            <a:alphaModFix/>
          </a:blip>
          <a:srcRect b="29453" l="0" r="0" t="0"/>
          <a:stretch/>
        </p:blipFill>
        <p:spPr>
          <a:xfrm>
            <a:off x="457200" y="1406176"/>
            <a:ext cx="10058402" cy="2809625"/>
          </a:xfrm>
          <a:prstGeom prst="rect">
            <a:avLst/>
          </a:prstGeom>
          <a:noFill/>
          <a:ln>
            <a:noFill/>
          </a:ln>
        </p:spPr>
      </p:pic>
      <p:pic>
        <p:nvPicPr>
          <p:cNvPr descr="pacheArrow (@ApacheArrow) | Twitter" id="480" name="Google Shape;480;p90"/>
          <p:cNvPicPr preferRelativeResize="0"/>
          <p:nvPr/>
        </p:nvPicPr>
        <p:blipFill rotWithShape="1">
          <a:blip r:embed="rId4">
            <a:alphaModFix/>
          </a:blip>
          <a:srcRect b="0" l="0" r="0" t="0"/>
          <a:stretch/>
        </p:blipFill>
        <p:spPr>
          <a:xfrm>
            <a:off x="8495418" y="721195"/>
            <a:ext cx="607162" cy="607162"/>
          </a:xfrm>
          <a:prstGeom prst="rect">
            <a:avLst/>
          </a:prstGeom>
          <a:noFill/>
          <a:ln>
            <a:noFill/>
          </a:ln>
        </p:spPr>
      </p:pic>
      <p:sp>
        <p:nvSpPr>
          <p:cNvPr id="481" name="Google Shape;481;p90"/>
          <p:cNvSpPr txBox="1"/>
          <p:nvPr/>
        </p:nvSpPr>
        <p:spPr>
          <a:xfrm>
            <a:off x="498351" y="5466625"/>
            <a:ext cx="57192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1300">
                <a:solidFill>
                  <a:schemeClr val="dk2"/>
                </a:solidFill>
                <a:latin typeface="Trebuchet MS"/>
                <a:ea typeface="Trebuchet MS"/>
                <a:cs typeface="Trebuchet MS"/>
                <a:sym typeface="Trebuchet MS"/>
              </a:rPr>
              <a:t>From Apache Arrow Home Page - https://arrow.apache.org/</a:t>
            </a:r>
            <a:endParaRPr sz="1300">
              <a:latin typeface="Trebuchet MS"/>
              <a:ea typeface="Trebuchet MS"/>
              <a:cs typeface="Trebuchet MS"/>
              <a:sym typeface="Trebuchet MS"/>
            </a:endParaRPr>
          </a:p>
        </p:txBody>
      </p:sp>
      <p:sp>
        <p:nvSpPr>
          <p:cNvPr id="482" name="Google Shape;482;p90"/>
          <p:cNvSpPr txBox="1"/>
          <p:nvPr/>
        </p:nvSpPr>
        <p:spPr>
          <a:xfrm>
            <a:off x="457200" y="4293550"/>
            <a:ext cx="5636700" cy="1377300"/>
          </a:xfrm>
          <a:prstGeom prst="rect">
            <a:avLst/>
          </a:prstGeom>
          <a:noFill/>
          <a:ln>
            <a:noFill/>
          </a:ln>
        </p:spPr>
        <p:txBody>
          <a:bodyPr anchorCtr="0" anchor="ctr" bIns="91425" lIns="91425" spcFirstLastPara="1" rIns="91425" wrap="square" tIns="91425">
            <a:noAutofit/>
          </a:bodyPr>
          <a:lstStyle/>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Each system has its own internal memory format</a:t>
            </a:r>
            <a:endParaRPr sz="1300">
              <a:solidFill>
                <a:srgbClr val="212529"/>
              </a:solidFill>
              <a:latin typeface="Trebuchet MS"/>
              <a:ea typeface="Trebuchet MS"/>
              <a:cs typeface="Trebuchet MS"/>
              <a:sym typeface="Trebuchet MS"/>
            </a:endParaRPr>
          </a:p>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70-80% computation wasted on serialization and deserialization</a:t>
            </a:r>
            <a:endParaRPr sz="1300">
              <a:solidFill>
                <a:srgbClr val="212529"/>
              </a:solidFill>
              <a:latin typeface="Trebuchet MS"/>
              <a:ea typeface="Trebuchet MS"/>
              <a:cs typeface="Trebuchet MS"/>
              <a:sym typeface="Trebuchet MS"/>
            </a:endParaRPr>
          </a:p>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Similar functionality implemented in multiple projects</a:t>
            </a:r>
            <a:endParaRPr sz="1300">
              <a:solidFill>
                <a:srgbClr val="212529"/>
              </a:solidFill>
              <a:latin typeface="Trebuchet MS"/>
              <a:ea typeface="Trebuchet MS"/>
              <a:cs typeface="Trebuchet MS"/>
              <a:sym typeface="Trebuchet MS"/>
            </a:endParaRPr>
          </a:p>
        </p:txBody>
      </p:sp>
      <p:sp>
        <p:nvSpPr>
          <p:cNvPr id="483" name="Google Shape;483;p90"/>
          <p:cNvSpPr txBox="1"/>
          <p:nvPr/>
        </p:nvSpPr>
        <p:spPr>
          <a:xfrm>
            <a:off x="5666200" y="4451875"/>
            <a:ext cx="5306700" cy="1014600"/>
          </a:xfrm>
          <a:prstGeom prst="rect">
            <a:avLst/>
          </a:prstGeom>
          <a:noFill/>
          <a:ln>
            <a:noFill/>
          </a:ln>
        </p:spPr>
        <p:txBody>
          <a:bodyPr anchorCtr="0" anchor="t" bIns="91425" lIns="91425" spcFirstLastPara="1" rIns="91425" wrap="square" tIns="91425">
            <a:noAutofit/>
          </a:bodyPr>
          <a:lstStyle/>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All systems utilize the same memory format</a:t>
            </a:r>
            <a:endParaRPr sz="1300">
              <a:solidFill>
                <a:srgbClr val="212529"/>
              </a:solidFill>
              <a:latin typeface="Trebuchet MS"/>
              <a:ea typeface="Trebuchet MS"/>
              <a:cs typeface="Trebuchet MS"/>
              <a:sym typeface="Trebuchet MS"/>
            </a:endParaRPr>
          </a:p>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No overhead for cross-system communication</a:t>
            </a:r>
            <a:endParaRPr sz="1300">
              <a:solidFill>
                <a:srgbClr val="212529"/>
              </a:solidFill>
              <a:latin typeface="Trebuchet MS"/>
              <a:ea typeface="Trebuchet MS"/>
              <a:cs typeface="Trebuchet MS"/>
              <a:sym typeface="Trebuchet MS"/>
            </a:endParaRPr>
          </a:p>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Projects can share functionality (eg, Parquet-to-Arrow reader)</a:t>
            </a:r>
            <a:endParaRPr sz="1300">
              <a:solidFill>
                <a:srgbClr val="212529"/>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44"/>
          <p:cNvSpPr txBox="1"/>
          <p:nvPr>
            <p:ph type="title"/>
          </p:nvPr>
        </p:nvSpPr>
        <p:spPr>
          <a:xfrm>
            <a:off x="344392" y="346172"/>
            <a:ext cx="9976200" cy="591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4C4C4C"/>
              </a:buClr>
              <a:buSzPts val="1400"/>
              <a:buFont typeface="Trebuchet MS"/>
              <a:buNone/>
            </a:pPr>
            <a:r>
              <a:rPr lang="en-US"/>
              <a:t>Benchmarks: </a:t>
            </a:r>
            <a:r>
              <a:rPr lang="en-US"/>
              <a:t>cyLouvain and </a:t>
            </a:r>
            <a:r>
              <a:rPr lang="en-US"/>
              <a:t>SciPy PageRank</a:t>
            </a:r>
            <a:endParaRPr/>
          </a:p>
        </p:txBody>
      </p:sp>
      <p:pic>
        <p:nvPicPr>
          <p:cNvPr id="1333" name="Google Shape;1333;p144"/>
          <p:cNvPicPr preferRelativeResize="0"/>
          <p:nvPr/>
        </p:nvPicPr>
        <p:blipFill>
          <a:blip r:embed="rId3">
            <a:alphaModFix/>
          </a:blip>
          <a:stretch>
            <a:fillRect/>
          </a:stretch>
        </p:blipFill>
        <p:spPr>
          <a:xfrm>
            <a:off x="123250" y="1893134"/>
            <a:ext cx="5335601" cy="3965316"/>
          </a:xfrm>
          <a:prstGeom prst="rect">
            <a:avLst/>
          </a:prstGeom>
          <a:noFill/>
          <a:ln>
            <a:noFill/>
          </a:ln>
        </p:spPr>
      </p:pic>
      <p:pic>
        <p:nvPicPr>
          <p:cNvPr id="1334" name="Google Shape;1334;p144"/>
          <p:cNvPicPr preferRelativeResize="0"/>
          <p:nvPr/>
        </p:nvPicPr>
        <p:blipFill>
          <a:blip r:embed="rId4">
            <a:alphaModFix/>
          </a:blip>
          <a:stretch>
            <a:fillRect/>
          </a:stretch>
        </p:blipFill>
        <p:spPr>
          <a:xfrm>
            <a:off x="5458850" y="1893125"/>
            <a:ext cx="5335600" cy="39518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45"/>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solidFill>
                  <a:schemeClr val="dk2"/>
                </a:solidFill>
              </a:rPr>
              <a:t>Multi-GPU PageRank Performance</a:t>
            </a:r>
            <a:r>
              <a:rPr lang="en-US" sz="1100">
                <a:solidFill>
                  <a:schemeClr val="dk2"/>
                </a:solidFill>
                <a:latin typeface="Arial"/>
                <a:ea typeface="Arial"/>
                <a:cs typeface="Arial"/>
                <a:sym typeface="Arial"/>
              </a:rPr>
              <a:t> </a:t>
            </a:r>
            <a:endParaRPr/>
          </a:p>
        </p:txBody>
      </p:sp>
      <p:sp>
        <p:nvSpPr>
          <p:cNvPr id="1341" name="Google Shape;1341;p145"/>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900"/>
              </a:spcBef>
              <a:spcAft>
                <a:spcPts val="900"/>
              </a:spcAft>
              <a:buSzPts val="2000"/>
              <a:buNone/>
            </a:pPr>
            <a:r>
              <a:rPr lang="en-US"/>
              <a:t>PageRank portion of the HiBench benchmark suite</a:t>
            </a:r>
            <a:endParaRPr/>
          </a:p>
        </p:txBody>
      </p:sp>
      <p:graphicFrame>
        <p:nvGraphicFramePr>
          <p:cNvPr id="1342" name="Google Shape;1342;p145"/>
          <p:cNvGraphicFramePr/>
          <p:nvPr/>
        </p:nvGraphicFramePr>
        <p:xfrm>
          <a:off x="901513" y="2089152"/>
          <a:ext cx="3000000" cy="3000000"/>
        </p:xfrm>
        <a:graphic>
          <a:graphicData uri="http://schemas.openxmlformats.org/drawingml/2006/table">
            <a:tbl>
              <a:tblPr bandRow="1" firstCol="1" firstRow="1">
                <a:noFill/>
                <a:tableStyleId>{47EBC4F7-E62B-4269-9E6C-B574E76F1A88}</a:tableStyleId>
              </a:tblPr>
              <a:tblGrid>
                <a:gridCol w="1359850"/>
                <a:gridCol w="1248550"/>
                <a:gridCol w="1610950"/>
                <a:gridCol w="982500"/>
                <a:gridCol w="1111225"/>
                <a:gridCol w="1137525"/>
                <a:gridCol w="1719175"/>
              </a:tblGrid>
              <a:tr h="5400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HiBench Scale</a:t>
                      </a:r>
                      <a:endParaRPr b="1"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Vertices</a:t>
                      </a:r>
                      <a:endParaRPr b="1"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Edges</a:t>
                      </a:r>
                      <a:endParaRPr b="1"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CSV File (GB)</a:t>
                      </a:r>
                      <a:endParaRPr b="1"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 of V100 GPUs</a:t>
                      </a:r>
                      <a:endParaRPr b="1"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None/>
                      </a:pPr>
                      <a:r>
                        <a:rPr lang="en-US"/>
                        <a:t># of CPU Threads</a:t>
                      </a:r>
                      <a:endParaRPr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PageRank for</a:t>
                      </a:r>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3 Iterations (secs)</a:t>
                      </a:r>
                      <a:endParaRPr b="1" sz="1400" u="none" cap="none" strike="noStrike"/>
                    </a:p>
                  </a:txBody>
                  <a:tcPr marT="91425" marB="91425" marR="91425" marL="91425">
                    <a:solidFill>
                      <a:schemeClr val="lt2"/>
                    </a:solidFill>
                  </a:tcPr>
                </a:tc>
              </a:tr>
              <a:tr h="355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Huge</a:t>
                      </a:r>
                      <a:endParaRPr sz="1400" u="none" cap="none" strike="noStrike"/>
                    </a:p>
                  </a:txBody>
                  <a:tcPr marT="91425" marB="91425" marR="91425" marL="91425">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5,000,000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198,000,000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1.1</a:t>
                      </a:r>
                      <a:endParaRPr sz="1400" u="none" cap="none" strike="noStrike">
                        <a:solidFill>
                          <a:srgbClr val="000000"/>
                        </a:solidFill>
                      </a:endParaRPr>
                    </a:p>
                  </a:txBody>
                  <a:tcPr marT="91425" marB="91425" marR="91425" marL="91425"/>
                </a:tc>
              </a:tr>
              <a:tr h="355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BigData</a:t>
                      </a:r>
                      <a:endParaRPr sz="1400" u="none" cap="none" strike="noStrike"/>
                    </a:p>
                  </a:txBody>
                  <a:tcPr marT="91425" marB="91425" marR="91425" marL="91425">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50,000,000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1,980,000,000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34</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5.1</a:t>
                      </a:r>
                      <a:endParaRPr sz="1400" u="none" cap="none" strike="noStrike">
                        <a:solidFill>
                          <a:srgbClr val="000000"/>
                        </a:solidFill>
                      </a:endParaRPr>
                    </a:p>
                  </a:txBody>
                  <a:tcPr marT="91425" marB="91425" marR="91425" marL="91425"/>
                </a:tc>
              </a:tr>
              <a:tr h="419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BigData x2</a:t>
                      </a:r>
                      <a:endParaRPr sz="1400" u="none" cap="none" strike="noStrike"/>
                    </a:p>
                  </a:txBody>
                  <a:tcPr marT="91425" marB="91425" marR="91425" marL="91425">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100,000,000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4,000,000,000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69</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6</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9.0</a:t>
                      </a:r>
                      <a:endParaRPr sz="1400" u="none" cap="none" strike="noStrike">
                        <a:solidFill>
                          <a:srgbClr val="000000"/>
                        </a:solidFill>
                      </a:endParaRPr>
                    </a:p>
                  </a:txBody>
                  <a:tcPr marT="91425" marB="91425" marR="91425" marL="91425"/>
                </a:tc>
              </a:tr>
              <a:tr h="419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BigData x4</a:t>
                      </a:r>
                      <a:endParaRPr sz="1400" u="none" cap="none" strike="noStrike"/>
                    </a:p>
                  </a:txBody>
                  <a:tcPr marT="91425" marB="91425" marR="91425" marL="91425">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200,000,000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8,000,000,000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146</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12</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18.2</a:t>
                      </a:r>
                      <a:endParaRPr sz="1400" u="none" cap="none" strike="noStrike">
                        <a:solidFill>
                          <a:srgbClr val="000000"/>
                        </a:solidFill>
                      </a:endParaRPr>
                    </a:p>
                  </a:txBody>
                  <a:tcPr marT="91425" marB="91425" marR="91425" marL="91425"/>
                </a:tc>
              </a:tr>
              <a:tr h="419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BigData x8</a:t>
                      </a:r>
                      <a:endParaRPr sz="1400" u="none" cap="none" strike="noStrike"/>
                    </a:p>
                  </a:txBody>
                  <a:tcPr marT="91425" marB="91425" marR="91425" marL="91425">
                    <a:lnB cap="flat" cmpd="sng" w="12700">
                      <a:solidFill>
                        <a:schemeClr val="lt1"/>
                      </a:solidFill>
                      <a:prstDash val="solid"/>
                      <a:round/>
                      <a:headEnd len="sm" w="sm" type="none"/>
                      <a:tailEnd len="sm" w="sm" type="none"/>
                    </a:lnB>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400,000,000</a:t>
                      </a:r>
                      <a:endParaRPr sz="1400" u="none" cap="none" strike="noStrike">
                        <a:solidFill>
                          <a:srgbClr val="000000"/>
                        </a:solidFill>
                      </a:endParaRPr>
                    </a:p>
                  </a:txBody>
                  <a:tcPr marT="91425" marB="91425" marR="91425" marL="91425">
                    <a:lnB cap="flat" cmpd="sng" w="127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16,000,000,000</a:t>
                      </a:r>
                      <a:endParaRPr sz="1400" u="none" cap="none" strike="noStrike">
                        <a:solidFill>
                          <a:srgbClr val="000000"/>
                        </a:solidFill>
                      </a:endParaRPr>
                    </a:p>
                  </a:txBody>
                  <a:tcPr marT="91425" marB="91425" marR="91425" marL="91425">
                    <a:lnB cap="flat" cmpd="sng" w="127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300</a:t>
                      </a:r>
                      <a:endParaRPr sz="1400" u="none" cap="none" strike="noStrike">
                        <a:solidFill>
                          <a:srgbClr val="000000"/>
                        </a:solidFill>
                      </a:endParaRPr>
                    </a:p>
                  </a:txBody>
                  <a:tcPr marT="91425" marB="91425" marR="91425" marL="91425">
                    <a:lnB cap="flat" cmpd="sng" w="127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16</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31.8</a:t>
                      </a:r>
                      <a:endParaRPr sz="1400" u="none" cap="none" strike="noStrike">
                        <a:solidFill>
                          <a:srgbClr val="000000"/>
                        </a:solidFill>
                      </a:endParaRPr>
                    </a:p>
                  </a:txBody>
                  <a:tcPr marT="91425" marB="91425" marR="91425" marL="91425"/>
                </a:tc>
              </a:tr>
              <a:tr h="419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BigData x8</a:t>
                      </a:r>
                      <a:endParaRPr sz="1400" u="none" cap="none" strike="noStrike"/>
                    </a:p>
                  </a:txBody>
                  <a:tcPr marT="91425" marB="914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400,000,000</a:t>
                      </a:r>
                      <a:endParaRPr sz="1400" u="none" cap="none" strike="noStrike">
                        <a:solidFill>
                          <a:srgbClr val="000000"/>
                        </a:solidFill>
                      </a:endParaRPr>
                    </a:p>
                  </a:txBody>
                  <a:tcPr marT="91425" marB="914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16,000,000,000</a:t>
                      </a:r>
                      <a:endParaRPr sz="1400" u="none" cap="none" strike="noStrike">
                        <a:solidFill>
                          <a:srgbClr val="000000"/>
                        </a:solidFill>
                      </a:endParaRPr>
                    </a:p>
                  </a:txBody>
                  <a:tcPr marT="91425" marB="914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300</a:t>
                      </a:r>
                      <a:endParaRPr sz="1400" u="none" cap="none" strike="noStrike">
                        <a:solidFill>
                          <a:srgbClr val="000000"/>
                        </a:solidFill>
                      </a:endParaRPr>
                    </a:p>
                  </a:txBody>
                  <a:tcPr marT="91425" marB="914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lnL cap="flat" cmpd="sng" w="12700">
                      <a:solidFill>
                        <a:schemeClr val="lt1"/>
                      </a:solidFill>
                      <a:prstDash val="solid"/>
                      <a:round/>
                      <a:headEnd len="sm" w="sm" type="none"/>
                      <a:tailEnd len="sm" w="sm" type="none"/>
                    </a:lnL>
                  </a:tcPr>
                </a:tc>
                <a:tc>
                  <a:txBody>
                    <a:bodyPr/>
                    <a:lstStyle/>
                    <a:p>
                      <a:pPr indent="0" lvl="0" marL="0" marR="0" rtl="0" algn="r">
                        <a:lnSpc>
                          <a:spcPct val="100000"/>
                        </a:lnSpc>
                        <a:spcBef>
                          <a:spcPts val="0"/>
                        </a:spcBef>
                        <a:spcAft>
                          <a:spcPts val="0"/>
                        </a:spcAft>
                        <a:buNone/>
                      </a:pPr>
                      <a:r>
                        <a:rPr lang="en-US">
                          <a:solidFill>
                            <a:srgbClr val="000000"/>
                          </a:solidFill>
                        </a:rPr>
                        <a:t>800*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rPr lang="en-US">
                          <a:solidFill>
                            <a:srgbClr val="000000"/>
                          </a:solidFill>
                        </a:rPr>
                        <a:t>5760*</a:t>
                      </a:r>
                      <a:endParaRPr sz="1400" u="none" cap="none" strike="noStrike">
                        <a:solidFill>
                          <a:srgbClr val="000000"/>
                        </a:solidFill>
                      </a:endParaRPr>
                    </a:p>
                  </a:txBody>
                  <a:tcPr marT="91425" marB="91425" marR="91425" marL="91425"/>
                </a:tc>
              </a:tr>
            </a:tbl>
          </a:graphicData>
        </a:graphic>
      </p:graphicFrame>
      <p:sp>
        <p:nvSpPr>
          <p:cNvPr id="1343" name="Google Shape;1343;p145"/>
          <p:cNvSpPr txBox="1"/>
          <p:nvPr/>
        </p:nvSpPr>
        <p:spPr>
          <a:xfrm>
            <a:off x="391650" y="5370850"/>
            <a:ext cx="10189500" cy="525600"/>
          </a:xfrm>
          <a:prstGeom prst="rect">
            <a:avLst/>
          </a:prstGeom>
          <a:noFill/>
          <a:ln>
            <a:noFill/>
          </a:ln>
        </p:spPr>
        <p:txBody>
          <a:bodyPr anchorCtr="0" anchor="t" bIns="45700" lIns="91425" spcFirstLastPara="1" rIns="91425" wrap="square" tIns="45700">
            <a:noAutofit/>
          </a:bodyPr>
          <a:lstStyle/>
          <a:p>
            <a:pPr indent="-184150" lvl="0" marL="285750" rtl="0" algn="ctr">
              <a:spcBef>
                <a:spcPts val="600"/>
              </a:spcBef>
              <a:spcAft>
                <a:spcPts val="0"/>
              </a:spcAft>
              <a:buNone/>
            </a:pPr>
            <a:r>
              <a:rPr lang="en-US" sz="1600">
                <a:latin typeface="Trebuchet MS"/>
                <a:ea typeface="Trebuchet MS"/>
                <a:cs typeface="Trebuchet MS"/>
                <a:sym typeface="Trebuchet MS"/>
              </a:rPr>
              <a:t>*</a:t>
            </a:r>
            <a:r>
              <a:rPr lang="en-US" sz="1600">
                <a:solidFill>
                  <a:srgbClr val="000000"/>
                </a:solidFill>
                <a:latin typeface="Trebuchet MS"/>
                <a:ea typeface="Trebuchet MS"/>
                <a:cs typeface="Trebuchet MS"/>
                <a:sym typeface="Trebuchet MS"/>
              </a:rPr>
              <a:t>BigData x8, 100x 8-vCPU nodes, Apache Spark GraphX ⇒ 96 mins!</a:t>
            </a:r>
            <a:endParaRPr sz="1600">
              <a:solidFill>
                <a:srgbClr val="000000"/>
              </a:solidFill>
              <a:latin typeface="Trebuchet MS"/>
              <a:ea typeface="Trebuchet MS"/>
              <a:cs typeface="Trebuchet MS"/>
              <a:sym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sp>
        <p:nvSpPr>
          <p:cNvPr id="1348" name="Google Shape;1348;p146"/>
          <p:cNvSpPr txBox="1"/>
          <p:nvPr>
            <p:ph type="title"/>
          </p:nvPr>
        </p:nvSpPr>
        <p:spPr>
          <a:xfrm>
            <a:off x="498348" y="29047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Road to 1.0 </a:t>
            </a:r>
            <a:endParaRPr>
              <a:solidFill>
                <a:srgbClr val="4C4C4C"/>
              </a:solidFill>
            </a:endParaRPr>
          </a:p>
        </p:txBody>
      </p:sp>
      <p:sp>
        <p:nvSpPr>
          <p:cNvPr id="1349" name="Google Shape;1349;p146"/>
          <p:cNvSpPr txBox="1"/>
          <p:nvPr>
            <p:ph idx="2" type="body"/>
          </p:nvPr>
        </p:nvSpPr>
        <p:spPr>
          <a:xfrm>
            <a:off x="499898" y="823758"/>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a:t>March</a:t>
            </a:r>
            <a:r>
              <a:rPr lang="en-US"/>
              <a:t> 2020 - RAPIDS 0.13</a:t>
            </a:r>
            <a:endParaRPr/>
          </a:p>
        </p:txBody>
      </p:sp>
      <p:graphicFrame>
        <p:nvGraphicFramePr>
          <p:cNvPr id="1350" name="Google Shape;1350;p146"/>
          <p:cNvGraphicFramePr/>
          <p:nvPr/>
        </p:nvGraphicFramePr>
        <p:xfrm>
          <a:off x="2104735" y="1380724"/>
          <a:ext cx="3000000" cy="3000000"/>
        </p:xfrm>
        <a:graphic>
          <a:graphicData uri="http://schemas.openxmlformats.org/drawingml/2006/table">
            <a:tbl>
              <a:tblPr>
                <a:noFill/>
                <a:tableStyleId>{9F07E182-CDB5-4016-B2C5-1A7954705BD3}</a:tableStyleId>
              </a:tblPr>
              <a:tblGrid>
                <a:gridCol w="3082400"/>
                <a:gridCol w="1228050"/>
                <a:gridCol w="1228050"/>
                <a:gridCol w="1228050"/>
              </a:tblGrid>
              <a:tr h="18575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FFFFFF"/>
                          </a:solidFill>
                          <a:latin typeface="Calibri"/>
                          <a:ea typeface="Calibri"/>
                          <a:cs typeface="Calibri"/>
                          <a:sym typeface="Calibri"/>
                        </a:rPr>
                        <a:t>cu</a:t>
                      </a:r>
                      <a:r>
                        <a:rPr lang="en-US" sz="1000">
                          <a:solidFill>
                            <a:srgbClr val="FFFFFF"/>
                          </a:solidFill>
                          <a:latin typeface="Calibri"/>
                          <a:ea typeface="Calibri"/>
                          <a:cs typeface="Calibri"/>
                          <a:sym typeface="Calibri"/>
                        </a:rPr>
                        <a:t>Graph</a:t>
                      </a:r>
                      <a:endParaRPr sz="1400" u="none" cap="none" strike="noStrike">
                        <a:solidFill>
                          <a:srgbClr val="FFFFFF"/>
                        </a:solidFill>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Single-GPU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Multi-GPU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D9D9D9"/>
                      </a:solidFill>
                      <a:prstDash val="solid"/>
                      <a:round/>
                      <a:headEnd len="sm" w="sm" type="none"/>
                      <a:tailEnd len="sm" w="sm" type="none"/>
                    </a:lnB>
                    <a:solidFill>
                      <a:srgbClr val="4A4A4A"/>
                    </a:solidFill>
                  </a:tcPr>
                </a:tc>
                <a:tc>
                  <a:txBody>
                    <a:bodyPr/>
                    <a:lstStyle/>
                    <a:p>
                      <a:pPr indent="0" lvl="0" marL="0" marR="0" rtl="0" algn="ctr">
                        <a:spcBef>
                          <a:spcPts val="0"/>
                        </a:spcBef>
                        <a:spcAft>
                          <a:spcPts val="0"/>
                        </a:spcAft>
                        <a:buClr>
                          <a:schemeClr val="dk2"/>
                        </a:buClr>
                        <a:buSzPts val="1000"/>
                        <a:buFont typeface="Arial"/>
                        <a:buNone/>
                      </a:pPr>
                      <a:r>
                        <a:rPr lang="en-US" sz="1000" u="none" cap="none" strike="noStrike">
                          <a:solidFill>
                            <a:srgbClr val="FFFFFF"/>
                          </a:solidFill>
                          <a:latin typeface="Calibri"/>
                          <a:ea typeface="Calibri"/>
                          <a:cs typeface="Calibri"/>
                          <a:sym typeface="Calibri"/>
                        </a:rPr>
                        <a:t>Multi-Node-Multi-GPU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D9D9D9"/>
                      </a:solidFill>
                      <a:prstDash val="solid"/>
                      <a:round/>
                      <a:headEnd len="sm" w="sm" type="none"/>
                      <a:tailEnd len="sm" w="sm" type="none"/>
                    </a:lnB>
                    <a:solidFill>
                      <a:srgbClr val="4A4A4A"/>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PageRank</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solidFill>
                            <a:schemeClr val="dk2"/>
                          </a:solidFill>
                          <a:latin typeface="Calibri"/>
                          <a:ea typeface="Calibri"/>
                          <a:cs typeface="Calibri"/>
                          <a:sym typeface="Calibri"/>
                        </a:rPr>
                        <a:t>Personal </a:t>
                      </a:r>
                      <a:r>
                        <a:rPr lang="en-US" sz="1000">
                          <a:latin typeface="Calibri"/>
                          <a:ea typeface="Calibri"/>
                          <a:cs typeface="Calibri"/>
                          <a:sym typeface="Calibri"/>
                        </a:rPr>
                        <a:t>Page Rank</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Katz</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Betweenness Centrality</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301200">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Spectral Clustering</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Louvain</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chemeClr val="dk2"/>
                        </a:buClr>
                        <a:buSzPts val="1100"/>
                        <a:buFont typeface="Arial"/>
                        <a:buNone/>
                      </a:pPr>
                      <a:r>
                        <a:rPr lang="en-US" sz="1000">
                          <a:latin typeface="Calibri"/>
                          <a:ea typeface="Calibri"/>
                          <a:cs typeface="Calibri"/>
                          <a:sym typeface="Calibri"/>
                        </a:rPr>
                        <a:t>Ensemble Clustering for Graphs</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highlight>
                          <a:srgbClr val="75B900"/>
                        </a:highlight>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K-Core</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K-Truss</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highlight>
                          <a:srgbClr val="00FF00"/>
                        </a:highlight>
                      </a:endParaRPr>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Triangle Counting</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highlight>
                          <a:srgbClr val="00FF00"/>
                        </a:highlight>
                      </a:endParaRPr>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Connected Components (Weak and Strong)</a:t>
                      </a:r>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Jaccard</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Overlap Coefficent</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Single Source Shortest Path (SSSP)</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Breadth First Search (BFS)</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147"/>
          <p:cNvSpPr txBox="1"/>
          <p:nvPr>
            <p:ph type="title"/>
          </p:nvPr>
        </p:nvSpPr>
        <p:spPr>
          <a:xfrm>
            <a:off x="498348" y="356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Road to 1.0 </a:t>
            </a:r>
            <a:endParaRPr>
              <a:solidFill>
                <a:srgbClr val="4C4C4C"/>
              </a:solidFill>
            </a:endParaRPr>
          </a:p>
        </p:txBody>
      </p:sp>
      <p:sp>
        <p:nvSpPr>
          <p:cNvPr id="1356" name="Google Shape;1356;p147"/>
          <p:cNvSpPr txBox="1"/>
          <p:nvPr>
            <p:ph idx="2" type="body"/>
          </p:nvPr>
        </p:nvSpPr>
        <p:spPr>
          <a:xfrm>
            <a:off x="498348" y="878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None/>
            </a:pPr>
            <a:r>
              <a:rPr lang="en-US"/>
              <a:t>March</a:t>
            </a:r>
            <a:r>
              <a:rPr lang="en-US"/>
              <a:t> 2020 - RAPIDS 1.0</a:t>
            </a:r>
            <a:endParaRPr/>
          </a:p>
        </p:txBody>
      </p:sp>
      <p:graphicFrame>
        <p:nvGraphicFramePr>
          <p:cNvPr id="1357" name="Google Shape;1357;p147"/>
          <p:cNvGraphicFramePr/>
          <p:nvPr/>
        </p:nvGraphicFramePr>
        <p:xfrm>
          <a:off x="2577160" y="1404124"/>
          <a:ext cx="3000000" cy="3000000"/>
        </p:xfrm>
        <a:graphic>
          <a:graphicData uri="http://schemas.openxmlformats.org/drawingml/2006/table">
            <a:tbl>
              <a:tblPr>
                <a:noFill/>
                <a:tableStyleId>{9F07E182-CDB5-4016-B2C5-1A7954705BD3}</a:tableStyleId>
              </a:tblPr>
              <a:tblGrid>
                <a:gridCol w="3082400"/>
                <a:gridCol w="1228050"/>
                <a:gridCol w="1228050"/>
              </a:tblGrid>
              <a:tr h="18575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FFFFFF"/>
                          </a:solidFill>
                          <a:latin typeface="Calibri"/>
                          <a:ea typeface="Calibri"/>
                          <a:cs typeface="Calibri"/>
                          <a:sym typeface="Calibri"/>
                        </a:rPr>
                        <a:t>cu</a:t>
                      </a:r>
                      <a:r>
                        <a:rPr lang="en-US" sz="1000">
                          <a:solidFill>
                            <a:srgbClr val="FFFFFF"/>
                          </a:solidFill>
                          <a:latin typeface="Calibri"/>
                          <a:ea typeface="Calibri"/>
                          <a:cs typeface="Calibri"/>
                          <a:sym typeface="Calibri"/>
                        </a:rPr>
                        <a:t>Graph</a:t>
                      </a:r>
                      <a:endParaRPr sz="1400" u="none" cap="none" strike="noStrike">
                        <a:solidFill>
                          <a:srgbClr val="FFFFFF"/>
                        </a:solidFill>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Single-GPU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spcBef>
                          <a:spcPts val="0"/>
                        </a:spcBef>
                        <a:spcAft>
                          <a:spcPts val="0"/>
                        </a:spcAft>
                        <a:buClr>
                          <a:schemeClr val="dk2"/>
                        </a:buClr>
                        <a:buSzPts val="1000"/>
                        <a:buFont typeface="Arial"/>
                        <a:buNone/>
                      </a:pPr>
                      <a:r>
                        <a:rPr lang="en-US" sz="1000" u="none" cap="none" strike="noStrike">
                          <a:solidFill>
                            <a:srgbClr val="FFFFFF"/>
                          </a:solidFill>
                          <a:latin typeface="Calibri"/>
                          <a:ea typeface="Calibri"/>
                          <a:cs typeface="Calibri"/>
                          <a:sym typeface="Calibri"/>
                        </a:rPr>
                        <a:t>Multi-Node-Multi-GPU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D9D9D9"/>
                      </a:solidFill>
                      <a:prstDash val="solid"/>
                      <a:round/>
                      <a:headEnd len="sm" w="sm" type="none"/>
                      <a:tailEnd len="sm" w="sm" type="none"/>
                    </a:lnB>
                    <a:solidFill>
                      <a:srgbClr val="4A4A4A"/>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PageRank</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solidFill>
                            <a:schemeClr val="dk2"/>
                          </a:solidFill>
                          <a:latin typeface="Calibri"/>
                          <a:ea typeface="Calibri"/>
                          <a:cs typeface="Calibri"/>
                          <a:sym typeface="Calibri"/>
                        </a:rPr>
                        <a:t>Personal </a:t>
                      </a:r>
                      <a:r>
                        <a:rPr lang="en-US" sz="1000">
                          <a:latin typeface="Calibri"/>
                          <a:ea typeface="Calibri"/>
                          <a:cs typeface="Calibri"/>
                          <a:sym typeface="Calibri"/>
                        </a:rPr>
                        <a:t>Page Rank</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Katz</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Betweenness Centrality</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r>
              <a:tr h="301200">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Spectral Clustering</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Louvain</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r>
              <a:tr h="277175">
                <a:tc>
                  <a:txBody>
                    <a:bodyPr/>
                    <a:lstStyle/>
                    <a:p>
                      <a:pPr indent="0" lvl="0" marL="0" marR="0" rtl="0" algn="ctr">
                        <a:lnSpc>
                          <a:spcPct val="100000"/>
                        </a:lnSpc>
                        <a:spcBef>
                          <a:spcPts val="0"/>
                        </a:spcBef>
                        <a:spcAft>
                          <a:spcPts val="0"/>
                        </a:spcAft>
                        <a:buClr>
                          <a:schemeClr val="dk2"/>
                        </a:buClr>
                        <a:buSzPts val="1100"/>
                        <a:buFont typeface="Arial"/>
                        <a:buNone/>
                      </a:pPr>
                      <a:r>
                        <a:rPr lang="en-US" sz="1000">
                          <a:latin typeface="Calibri"/>
                          <a:ea typeface="Calibri"/>
                          <a:cs typeface="Calibri"/>
                          <a:sym typeface="Calibri"/>
                        </a:rPr>
                        <a:t>Ensemble Clustering for Graphs</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highlight>
                          <a:srgbClr val="75B900"/>
                        </a:highlight>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K-Core</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K-Truss</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highlight>
                          <a:srgbClr val="00FF00"/>
                        </a:highlight>
                      </a:endParaRPr>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Triangle Counting</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highlight>
                          <a:srgbClr val="00FF00"/>
                        </a:highlight>
                      </a:endParaRPr>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r>
              <a:tr h="277175">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Connected Components (Weak and Strong)</a:t>
                      </a:r>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Jaccard</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Overlap Coefficent</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Single Source Shortest Path (SSSP)</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Breadth First Search (BFS)</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Google Shape;1362;p148"/>
          <p:cNvSpPr txBox="1"/>
          <p:nvPr>
            <p:ph type="title"/>
          </p:nvPr>
        </p:nvSpPr>
        <p:spPr>
          <a:xfrm>
            <a:off x="1752450" y="2399100"/>
            <a:ext cx="7467900" cy="1374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149"/>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grpSp>
        <p:nvGrpSpPr>
          <p:cNvPr id="1368" name="Google Shape;1368;p149"/>
          <p:cNvGrpSpPr/>
          <p:nvPr/>
        </p:nvGrpSpPr>
        <p:grpSpPr>
          <a:xfrm>
            <a:off x="593373" y="4278429"/>
            <a:ext cx="4777802" cy="1401809"/>
            <a:chOff x="5486400" y="811033"/>
            <a:chExt cx="4777802" cy="1261868"/>
          </a:xfrm>
        </p:grpSpPr>
        <p:sp>
          <p:nvSpPr>
            <p:cNvPr id="1369" name="Google Shape;1369;p149"/>
            <p:cNvSpPr/>
            <p:nvPr/>
          </p:nvSpPr>
          <p:spPr>
            <a:xfrm>
              <a:off x="5486402" y="1334301"/>
              <a:ext cx="4777800" cy="738600"/>
            </a:xfrm>
            <a:prstGeom prst="rect">
              <a:avLst/>
            </a:prstGeom>
            <a:noFill/>
            <a:ln cap="flat" cmpd="sng" w="25400">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lang="en-US" sz="1600">
                  <a:solidFill>
                    <a:schemeClr val="dk2"/>
                  </a:solidFill>
                </a:rPr>
                <a:t>cuDF for data loading, cuGraph for routing optimization, and cuML for clustering are just a few examples</a:t>
              </a:r>
              <a:endParaRPr b="0" i="0" sz="1600" u="none" cap="none" strike="noStrike">
                <a:solidFill>
                  <a:schemeClr val="dk2"/>
                </a:solidFill>
                <a:latin typeface="Arial"/>
                <a:ea typeface="Arial"/>
                <a:cs typeface="Arial"/>
                <a:sym typeface="Arial"/>
              </a:endParaRPr>
            </a:p>
          </p:txBody>
        </p:sp>
        <p:sp>
          <p:nvSpPr>
            <p:cNvPr id="1370" name="Google Shape;1370;p149"/>
            <p:cNvSpPr/>
            <p:nvPr/>
          </p:nvSpPr>
          <p:spPr>
            <a:xfrm>
              <a:off x="5486400" y="811033"/>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Seamless Integration into </a:t>
              </a:r>
              <a:r>
                <a:rPr b="1" lang="en-US" sz="1800">
                  <a:solidFill>
                    <a:schemeClr val="lt1"/>
                  </a:solidFill>
                </a:rPr>
                <a:t>RAPIDS</a:t>
              </a:r>
              <a:endParaRPr b="1" i="0" sz="1800" u="none" cap="none" strike="noStrike">
                <a:solidFill>
                  <a:schemeClr val="lt1"/>
                </a:solidFill>
                <a:latin typeface="Arial"/>
                <a:ea typeface="Arial"/>
                <a:cs typeface="Arial"/>
                <a:sym typeface="Arial"/>
              </a:endParaRPr>
            </a:p>
          </p:txBody>
        </p:sp>
      </p:grpSp>
      <p:grpSp>
        <p:nvGrpSpPr>
          <p:cNvPr id="1371" name="Google Shape;1371;p149"/>
          <p:cNvGrpSpPr/>
          <p:nvPr/>
        </p:nvGrpSpPr>
        <p:grpSpPr>
          <a:xfrm>
            <a:off x="593364" y="2989579"/>
            <a:ext cx="4777800" cy="1124893"/>
            <a:chOff x="341376" y="811034"/>
            <a:chExt cx="4777800" cy="1124893"/>
          </a:xfrm>
        </p:grpSpPr>
        <p:sp>
          <p:nvSpPr>
            <p:cNvPr id="1372" name="Google Shape;1372;p149"/>
            <p:cNvSpPr/>
            <p:nvPr/>
          </p:nvSpPr>
          <p:spPr>
            <a:xfrm>
              <a:off x="341376" y="1328427"/>
              <a:ext cx="4777800" cy="607500"/>
            </a:xfrm>
            <a:prstGeom prst="rect">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chemeClr val="dk2"/>
                  </a:solidFill>
                  <a:latin typeface="Trebuchet MS"/>
                  <a:ea typeface="Trebuchet MS"/>
                  <a:cs typeface="Trebuchet MS"/>
                  <a:sym typeface="Trebuchet MS"/>
                </a:rPr>
                <a:t>Extensive collection of algorithm, primitive, and utility functions for </a:t>
              </a:r>
              <a:r>
                <a:rPr lang="en-US" sz="1600">
                  <a:solidFill>
                    <a:schemeClr val="dk2"/>
                  </a:solidFill>
                  <a:latin typeface="Trebuchet MS"/>
                  <a:ea typeface="Trebuchet MS"/>
                  <a:cs typeface="Trebuchet MS"/>
                  <a:sym typeface="Trebuchet MS"/>
                </a:rPr>
                <a:t>spatial analytics</a:t>
              </a:r>
              <a:endParaRPr/>
            </a:p>
          </p:txBody>
        </p:sp>
        <p:sp>
          <p:nvSpPr>
            <p:cNvPr id="1373" name="Google Shape;1373;p149"/>
            <p:cNvSpPr/>
            <p:nvPr/>
          </p:nvSpPr>
          <p:spPr>
            <a:xfrm>
              <a:off x="341376" y="811034"/>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Growing Functionality</a:t>
              </a:r>
              <a:endParaRPr/>
            </a:p>
          </p:txBody>
        </p:sp>
      </p:grpSp>
      <p:grpSp>
        <p:nvGrpSpPr>
          <p:cNvPr id="1374" name="Google Shape;1374;p149"/>
          <p:cNvGrpSpPr/>
          <p:nvPr/>
        </p:nvGrpSpPr>
        <p:grpSpPr>
          <a:xfrm>
            <a:off x="593373" y="1435827"/>
            <a:ext cx="4777800" cy="1389792"/>
            <a:chOff x="341376" y="811034"/>
            <a:chExt cx="4777800" cy="1389792"/>
          </a:xfrm>
        </p:grpSpPr>
        <p:sp>
          <p:nvSpPr>
            <p:cNvPr id="1375" name="Google Shape;1375;p149"/>
            <p:cNvSpPr/>
            <p:nvPr/>
          </p:nvSpPr>
          <p:spPr>
            <a:xfrm>
              <a:off x="341376" y="1328426"/>
              <a:ext cx="4777800" cy="872400"/>
            </a:xfrm>
            <a:prstGeom prst="rect">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273050" lvl="0" marL="285750" marR="0" rtl="0" algn="l">
                <a:lnSpc>
                  <a:spcPct val="100000"/>
                </a:lnSpc>
                <a:spcBef>
                  <a:spcPts val="0"/>
                </a:spcBef>
                <a:spcAft>
                  <a:spcPts val="0"/>
                </a:spcAft>
                <a:buClr>
                  <a:srgbClr val="000000"/>
                </a:buClr>
                <a:buSzPts val="1600"/>
                <a:buFont typeface="Trebuchet MS"/>
                <a:buChar char="•"/>
              </a:pPr>
              <a:r>
                <a:rPr lang="en-US" sz="1600">
                  <a:solidFill>
                    <a:schemeClr val="dk2"/>
                  </a:solidFill>
                  <a:latin typeface="Trebuchet MS"/>
                  <a:ea typeface="Trebuchet MS"/>
                  <a:cs typeface="Trebuchet MS"/>
                  <a:sym typeface="Trebuchet MS"/>
                </a:rPr>
                <a:t>Up to </a:t>
              </a:r>
              <a:r>
                <a:rPr lang="en-US" sz="1600">
                  <a:solidFill>
                    <a:schemeClr val="dk2"/>
                  </a:solidFill>
                  <a:latin typeface="Trebuchet MS"/>
                  <a:ea typeface="Trebuchet MS"/>
                  <a:cs typeface="Trebuchet MS"/>
                  <a:sym typeface="Trebuchet MS"/>
                </a:rPr>
                <a:t>1000x faster</a:t>
              </a:r>
              <a:r>
                <a:rPr lang="en-US" sz="1600">
                  <a:solidFill>
                    <a:schemeClr val="dk2"/>
                  </a:solidFill>
                  <a:latin typeface="Trebuchet MS"/>
                  <a:ea typeface="Trebuchet MS"/>
                  <a:cs typeface="Trebuchet MS"/>
                  <a:sym typeface="Trebuchet MS"/>
                </a:rPr>
                <a:t> than CPU spatial libraries</a:t>
              </a:r>
              <a:endParaRPr sz="1600">
                <a:latin typeface="Trebuchet MS"/>
                <a:ea typeface="Trebuchet MS"/>
                <a:cs typeface="Trebuchet MS"/>
                <a:sym typeface="Trebuchet MS"/>
              </a:endParaRPr>
            </a:p>
            <a:p>
              <a:pPr indent="-273050" lvl="0" marL="285750" marR="0" rtl="0" algn="l">
                <a:lnSpc>
                  <a:spcPct val="100000"/>
                </a:lnSpc>
                <a:spcBef>
                  <a:spcPts val="0"/>
                </a:spcBef>
                <a:spcAft>
                  <a:spcPts val="0"/>
                </a:spcAft>
                <a:buClr>
                  <a:srgbClr val="000000"/>
                </a:buClr>
                <a:buSzPts val="1600"/>
                <a:buFont typeface="Trebuchet MS"/>
                <a:buChar char="•"/>
              </a:pPr>
              <a:r>
                <a:rPr lang="en-US" sz="1600">
                  <a:latin typeface="Trebuchet MS"/>
                  <a:ea typeface="Trebuchet MS"/>
                  <a:cs typeface="Trebuchet MS"/>
                  <a:sym typeface="Trebuchet MS"/>
                </a:rPr>
                <a:t>Python and C++ APIs for maximum usability and integration</a:t>
              </a:r>
              <a:endParaRPr sz="1600">
                <a:latin typeface="Trebuchet MS"/>
                <a:ea typeface="Trebuchet MS"/>
                <a:cs typeface="Trebuchet MS"/>
                <a:sym typeface="Trebuchet MS"/>
              </a:endParaRPr>
            </a:p>
          </p:txBody>
        </p:sp>
        <p:sp>
          <p:nvSpPr>
            <p:cNvPr id="1376" name="Google Shape;1376;p149"/>
            <p:cNvSpPr/>
            <p:nvPr/>
          </p:nvSpPr>
          <p:spPr>
            <a:xfrm>
              <a:off x="341376" y="811034"/>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Breakthrough Performance &amp; Ease of Use </a:t>
              </a:r>
              <a:endParaRPr/>
            </a:p>
          </p:txBody>
        </p:sp>
      </p:grpSp>
      <p:pic>
        <p:nvPicPr>
          <p:cNvPr id="1377" name="Google Shape;1377;p149"/>
          <p:cNvPicPr preferRelativeResize="0"/>
          <p:nvPr/>
        </p:nvPicPr>
        <p:blipFill>
          <a:blip r:embed="rId3">
            <a:alphaModFix/>
          </a:blip>
          <a:stretch>
            <a:fillRect/>
          </a:stretch>
        </p:blipFill>
        <p:spPr>
          <a:xfrm>
            <a:off x="6611123" y="1608996"/>
            <a:ext cx="3364571" cy="40438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15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 Technology Stack</a:t>
            </a:r>
            <a:endParaRPr/>
          </a:p>
        </p:txBody>
      </p:sp>
      <p:grpSp>
        <p:nvGrpSpPr>
          <p:cNvPr id="1383" name="Google Shape;1383;p150"/>
          <p:cNvGrpSpPr/>
          <p:nvPr/>
        </p:nvGrpSpPr>
        <p:grpSpPr>
          <a:xfrm>
            <a:off x="2964775" y="1685715"/>
            <a:ext cx="5046450" cy="3710485"/>
            <a:chOff x="954025" y="1685715"/>
            <a:chExt cx="5046450" cy="3710485"/>
          </a:xfrm>
        </p:grpSpPr>
        <p:sp>
          <p:nvSpPr>
            <p:cNvPr id="1384" name="Google Shape;1384;p150"/>
            <p:cNvSpPr/>
            <p:nvPr/>
          </p:nvSpPr>
          <p:spPr>
            <a:xfrm>
              <a:off x="954026" y="1685715"/>
              <a:ext cx="5046300" cy="516300"/>
            </a:xfrm>
            <a:prstGeom prst="rect">
              <a:avLst/>
            </a:prstGeom>
            <a:solidFill>
              <a:srgbClr val="1155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Python</a:t>
              </a:r>
              <a:endParaRPr b="0" i="0" sz="1800" u="none" cap="none" strike="noStrike">
                <a:solidFill>
                  <a:srgbClr val="FFFFFF"/>
                </a:solidFill>
                <a:latin typeface="Trebuchet MS"/>
                <a:ea typeface="Trebuchet MS"/>
                <a:cs typeface="Trebuchet MS"/>
                <a:sym typeface="Trebuchet MS"/>
              </a:endParaRPr>
            </a:p>
          </p:txBody>
        </p:sp>
        <p:sp>
          <p:nvSpPr>
            <p:cNvPr id="1385" name="Google Shape;1385;p150"/>
            <p:cNvSpPr/>
            <p:nvPr/>
          </p:nvSpPr>
          <p:spPr>
            <a:xfrm>
              <a:off x="954026" y="2324551"/>
              <a:ext cx="5046300" cy="516300"/>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Cython</a:t>
              </a:r>
              <a:endParaRPr b="0" i="0" sz="1800" u="none" cap="none" strike="noStrike">
                <a:solidFill>
                  <a:srgbClr val="FFFFFF"/>
                </a:solidFill>
                <a:latin typeface="Trebuchet MS"/>
                <a:ea typeface="Trebuchet MS"/>
                <a:cs typeface="Trebuchet MS"/>
                <a:sym typeface="Trebuchet MS"/>
              </a:endParaRPr>
            </a:p>
          </p:txBody>
        </p:sp>
        <p:sp>
          <p:nvSpPr>
            <p:cNvPr id="1386" name="Google Shape;1386;p150"/>
            <p:cNvSpPr/>
            <p:nvPr/>
          </p:nvSpPr>
          <p:spPr>
            <a:xfrm>
              <a:off x="954026" y="2963388"/>
              <a:ext cx="5046300" cy="5163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cuSpatial</a:t>
              </a:r>
              <a:endParaRPr/>
            </a:p>
          </p:txBody>
        </p:sp>
        <p:sp>
          <p:nvSpPr>
            <p:cNvPr id="1387" name="Google Shape;1387;p150"/>
            <p:cNvSpPr/>
            <p:nvPr/>
          </p:nvSpPr>
          <p:spPr>
            <a:xfrm>
              <a:off x="954025" y="3602225"/>
              <a:ext cx="2659800" cy="5163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a:t>
              </a:r>
              <a:r>
                <a:rPr lang="en-US" sz="1800">
                  <a:solidFill>
                    <a:srgbClr val="FFFFFF"/>
                  </a:solidFill>
                  <a:latin typeface="Trebuchet MS"/>
                  <a:ea typeface="Trebuchet MS"/>
                  <a:cs typeface="Trebuchet MS"/>
                  <a:sym typeface="Trebuchet MS"/>
                </a:rPr>
                <a:t>DF C++</a:t>
              </a:r>
              <a:endParaRPr/>
            </a:p>
          </p:txBody>
        </p:sp>
        <p:sp>
          <p:nvSpPr>
            <p:cNvPr id="1388" name="Google Shape;1388;p150"/>
            <p:cNvSpPr/>
            <p:nvPr/>
          </p:nvSpPr>
          <p:spPr>
            <a:xfrm>
              <a:off x="954025" y="4048825"/>
              <a:ext cx="1257600" cy="7083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1389" name="Google Shape;1389;p150"/>
            <p:cNvSpPr/>
            <p:nvPr/>
          </p:nvSpPr>
          <p:spPr>
            <a:xfrm>
              <a:off x="3786450" y="3602250"/>
              <a:ext cx="800700" cy="6741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1390" name="Google Shape;1390;p150"/>
            <p:cNvSpPr/>
            <p:nvPr/>
          </p:nvSpPr>
          <p:spPr>
            <a:xfrm>
              <a:off x="2364146" y="4241063"/>
              <a:ext cx="2223000" cy="5163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Thrust</a:t>
              </a:r>
              <a:endParaRPr/>
            </a:p>
          </p:txBody>
        </p:sp>
        <p:sp>
          <p:nvSpPr>
            <p:cNvPr id="1391" name="Google Shape;1391;p150"/>
            <p:cNvSpPr/>
            <p:nvPr/>
          </p:nvSpPr>
          <p:spPr>
            <a:xfrm>
              <a:off x="954025" y="4879900"/>
              <a:ext cx="5046300" cy="516300"/>
            </a:xfrm>
            <a:prstGeom prst="rect">
              <a:avLst/>
            </a:prstGeom>
            <a:solidFill>
              <a:srgbClr val="73B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a:t>
              </a:r>
              <a:endParaRPr/>
            </a:p>
          </p:txBody>
        </p:sp>
        <p:sp>
          <p:nvSpPr>
            <p:cNvPr id="1392" name="Google Shape;1392;p150"/>
            <p:cNvSpPr/>
            <p:nvPr/>
          </p:nvSpPr>
          <p:spPr>
            <a:xfrm>
              <a:off x="4742875" y="3390750"/>
              <a:ext cx="1257600" cy="1366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151"/>
          <p:cNvSpPr txBox="1"/>
          <p:nvPr>
            <p:ph type="title"/>
          </p:nvPr>
        </p:nvSpPr>
        <p:spPr>
          <a:xfrm>
            <a:off x="498348" y="7374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cuSpatial</a:t>
            </a:r>
            <a:endParaRPr/>
          </a:p>
        </p:txBody>
      </p:sp>
      <p:sp>
        <p:nvSpPr>
          <p:cNvPr id="1399" name="Google Shape;1399;p151"/>
          <p:cNvSpPr txBox="1"/>
          <p:nvPr>
            <p:ph idx="2" type="body"/>
          </p:nvPr>
        </p:nvSpPr>
        <p:spPr>
          <a:xfrm>
            <a:off x="498348" y="12595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0.13</a:t>
            </a:r>
            <a:r>
              <a:rPr lang="en-US"/>
              <a:t> and Beyond</a:t>
            </a:r>
            <a:endParaRPr/>
          </a:p>
        </p:txBody>
      </p:sp>
      <p:graphicFrame>
        <p:nvGraphicFramePr>
          <p:cNvPr id="1400" name="Google Shape;1400;p151"/>
          <p:cNvGraphicFramePr/>
          <p:nvPr/>
        </p:nvGraphicFramePr>
        <p:xfrm>
          <a:off x="1600" y="1868100"/>
          <a:ext cx="3000000" cy="3000000"/>
        </p:xfrm>
        <a:graphic>
          <a:graphicData uri="http://schemas.openxmlformats.org/drawingml/2006/table">
            <a:tbl>
              <a:tblPr>
                <a:noFill/>
                <a:tableStyleId>{9F07E182-CDB5-4016-B2C5-1A7954705BD3}</a:tableStyleId>
              </a:tblPr>
              <a:tblGrid>
                <a:gridCol w="2152650"/>
                <a:gridCol w="4095750"/>
                <a:gridCol w="4724400"/>
              </a:tblGrid>
              <a:tr h="355775">
                <a:tc>
                  <a:txBody>
                    <a:bodyPr/>
                    <a:lstStyle/>
                    <a:p>
                      <a:pPr indent="0" lvl="0" marL="0" rtl="0" algn="l">
                        <a:lnSpc>
                          <a:spcPct val="115000"/>
                        </a:lnSpc>
                        <a:spcBef>
                          <a:spcPts val="0"/>
                        </a:spcBef>
                        <a:spcAft>
                          <a:spcPts val="0"/>
                        </a:spcAft>
                        <a:buNone/>
                      </a:pPr>
                      <a:r>
                        <a:rPr b="1" lang="en-US">
                          <a:solidFill>
                            <a:srgbClr val="FFFFFF"/>
                          </a:solidFill>
                          <a:latin typeface="Trebuchet MS"/>
                          <a:ea typeface="Trebuchet MS"/>
                          <a:cs typeface="Trebuchet MS"/>
                          <a:sym typeface="Trebuchet MS"/>
                        </a:rPr>
                        <a:t>Layer</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US">
                          <a:solidFill>
                            <a:srgbClr val="FFFFFF"/>
                          </a:solidFill>
                          <a:latin typeface="Trebuchet MS"/>
                          <a:ea typeface="Trebuchet MS"/>
                          <a:cs typeface="Trebuchet MS"/>
                          <a:sym typeface="Trebuchet MS"/>
                        </a:rPr>
                        <a:t>0.13 Functionality</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US">
                          <a:solidFill>
                            <a:srgbClr val="FFFFFF"/>
                          </a:solidFill>
                          <a:latin typeface="Trebuchet MS"/>
                          <a:ea typeface="Trebuchet MS"/>
                          <a:cs typeface="Trebuchet MS"/>
                          <a:sym typeface="Trebuchet MS"/>
                        </a:rPr>
                        <a:t>Functionality Roadmap (2020)</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r>
              <a:tr h="969775">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High-level Analytics</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C++ Library w. Python bindings enabling distance, speed, trajectory similarity, trajectory clustering</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C++ Library w. Python bindings for additional spatio-temporal trajectory clustering, acceleration, dwell-time, salient locations, trajectory anomaly detection, origin destination, etc.</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1"/>
                    </a:solidFill>
                  </a:tcPr>
                </a:tc>
              </a:tr>
              <a:tr h="355775">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Graph layer</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cuGraph</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Map matching, Djikstra algorithm, Routing</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3"/>
                    </a:solidFill>
                  </a:tcPr>
                </a:tc>
              </a:tr>
              <a:tr h="355775">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Query layer</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Spatial Window</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chemeClr val="lt1"/>
                          </a:solidFill>
                          <a:latin typeface="Trebuchet MS"/>
                          <a:ea typeface="Trebuchet MS"/>
                          <a:cs typeface="Trebuchet MS"/>
                          <a:sym typeface="Trebuchet MS"/>
                        </a:rPr>
                        <a:t>Nearest Neighbor,</a:t>
                      </a:r>
                      <a:r>
                        <a:rPr lang="en-US">
                          <a:solidFill>
                            <a:srgbClr val="FFFFFF"/>
                          </a:solidFill>
                          <a:latin typeface="Trebuchet MS"/>
                          <a:ea typeface="Trebuchet MS"/>
                          <a:cs typeface="Trebuchet MS"/>
                          <a:sym typeface="Trebuchet MS"/>
                        </a:rPr>
                        <a:t>KNN, Spatiotemporal range search and joins</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r>
              <a:tr h="355775">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Index layer</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chemeClr val="lt1"/>
                          </a:solidFill>
                          <a:latin typeface="Trebuchet MS"/>
                          <a:ea typeface="Trebuchet MS"/>
                          <a:cs typeface="Trebuchet MS"/>
                          <a:sym typeface="Trebuchet MS"/>
                        </a:rPr>
                        <a:t>Grid, Quad Tree</a:t>
                      </a:r>
                      <a:r>
                        <a:rPr lang="en-US">
                          <a:solidFill>
                            <a:schemeClr val="lt1"/>
                          </a:solidFill>
                          <a:latin typeface="Trebuchet MS"/>
                          <a:ea typeface="Trebuchet MS"/>
                          <a:cs typeface="Trebuchet MS"/>
                          <a:sym typeface="Trebuchet MS"/>
                        </a:rPr>
                        <a:t>, </a:t>
                      </a:r>
                      <a:r>
                        <a:rPr lang="en-US">
                          <a:solidFill>
                            <a:srgbClr val="FFFFFF"/>
                          </a:solidFill>
                          <a:latin typeface="Trebuchet MS"/>
                          <a:ea typeface="Trebuchet MS"/>
                          <a:cs typeface="Trebuchet MS"/>
                          <a:sym typeface="Trebuchet MS"/>
                        </a:rPr>
                        <a:t>R-Tree, Geohash, Voronoi Tessellation</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r>
              <a:tr h="560450">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Geo-operations</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Point in polygon (PIP), Haversine distance, Hausdorff distance, lat-lon to xy transformation, spline interpolation</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Line intersecting polygon, Other distance functions, Polygon intersection, union</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r>
              <a:tr h="458125">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Geo-representation</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Shape primitives, points, polylines, polygons</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Additional shape primitives</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sp>
        <p:nvSpPr>
          <p:cNvPr id="1405" name="Google Shape;1405;p15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graphicFrame>
        <p:nvGraphicFramePr>
          <p:cNvPr id="1406" name="Google Shape;1406;p152"/>
          <p:cNvGraphicFramePr/>
          <p:nvPr/>
        </p:nvGraphicFramePr>
        <p:xfrm>
          <a:off x="1600" y="1843100"/>
          <a:ext cx="3000000" cy="3000000"/>
        </p:xfrm>
        <a:graphic>
          <a:graphicData uri="http://schemas.openxmlformats.org/drawingml/2006/table">
            <a:tbl>
              <a:tblPr>
                <a:noFill/>
                <a:tableStyleId>{9F07E182-CDB5-4016-B2C5-1A7954705BD3}</a:tableStyleId>
              </a:tblPr>
              <a:tblGrid>
                <a:gridCol w="2228850"/>
                <a:gridCol w="2505075"/>
                <a:gridCol w="2114550"/>
                <a:gridCol w="2247900"/>
                <a:gridCol w="1876425"/>
              </a:tblGrid>
              <a:tr h="642475">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cuSpatial Operation</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Input data</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cuSpatial Runtime</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Reference Runtime</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Speedup</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1362550">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Point-in-Polygon Test</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1.3+ million vehicle point locations and 27 Region of Interests</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1.11 ms (C++)</a:t>
                      </a:r>
                      <a:endParaRPr>
                        <a:latin typeface="Trebuchet MS"/>
                        <a:ea typeface="Trebuchet MS"/>
                        <a:cs typeface="Trebuchet MS"/>
                        <a:sym typeface="Trebuchet MS"/>
                      </a:endParaRPr>
                    </a:p>
                    <a:p>
                      <a:pPr indent="0" lvl="0" marL="0" rtl="0" algn="l">
                        <a:lnSpc>
                          <a:spcPct val="107000"/>
                        </a:lnSpc>
                        <a:spcBef>
                          <a:spcPts val="300"/>
                        </a:spcBef>
                        <a:spcAft>
                          <a:spcPts val="0"/>
                        </a:spcAft>
                        <a:buNone/>
                      </a:pPr>
                      <a:r>
                        <a:rPr lang="en-US">
                          <a:latin typeface="Trebuchet MS"/>
                          <a:ea typeface="Trebuchet MS"/>
                          <a:cs typeface="Trebuchet MS"/>
                          <a:sym typeface="Trebuchet MS"/>
                        </a:rPr>
                        <a:t>1.50 ms (Python)</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[Nvidia Titan V]</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334 ms (C++, optimized serial)</a:t>
                      </a:r>
                      <a:endParaRPr>
                        <a:latin typeface="Trebuchet MS"/>
                        <a:ea typeface="Trebuchet MS"/>
                        <a:cs typeface="Trebuchet MS"/>
                        <a:sym typeface="Trebuchet MS"/>
                      </a:endParaRPr>
                    </a:p>
                    <a:p>
                      <a:pPr indent="0" lvl="0" marL="0" rtl="0" algn="l">
                        <a:lnSpc>
                          <a:spcPct val="107000"/>
                        </a:lnSpc>
                        <a:spcBef>
                          <a:spcPts val="300"/>
                        </a:spcBef>
                        <a:spcAft>
                          <a:spcPts val="0"/>
                        </a:spcAft>
                        <a:buNone/>
                      </a:pPr>
                      <a:r>
                        <a:rPr lang="en-US">
                          <a:latin typeface="Trebuchet MS"/>
                          <a:ea typeface="Trebuchet MS"/>
                          <a:cs typeface="Trebuchet MS"/>
                          <a:sym typeface="Trebuchet MS"/>
                        </a:rPr>
                        <a:t>130468.2 ms (python Shapely API, serial)</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[Intel i7-7800X]</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301X</a:t>
                      </a:r>
                      <a:endParaRPr>
                        <a:latin typeface="Trebuchet MS"/>
                        <a:ea typeface="Trebuchet MS"/>
                        <a:cs typeface="Trebuchet MS"/>
                        <a:sym typeface="Trebuchet MS"/>
                      </a:endParaRPr>
                    </a:p>
                    <a:p>
                      <a:pPr indent="0" lvl="0" marL="0" rtl="0" algn="l">
                        <a:lnSpc>
                          <a:spcPct val="107000"/>
                        </a:lnSpc>
                        <a:spcBef>
                          <a:spcPts val="0"/>
                        </a:spcBef>
                        <a:spcAft>
                          <a:spcPts val="0"/>
                        </a:spcAft>
                        <a:buNone/>
                      </a:pPr>
                      <a:r>
                        <a:rPr lang="en-US">
                          <a:latin typeface="Trebuchet MS"/>
                          <a:ea typeface="Trebuchet MS"/>
                          <a:cs typeface="Trebuchet MS"/>
                          <a:sym typeface="Trebuchet MS"/>
                        </a:rPr>
                        <a:t>(C++)</a:t>
                      </a:r>
                      <a:endParaRPr>
                        <a:latin typeface="Trebuchet MS"/>
                        <a:ea typeface="Trebuchet MS"/>
                        <a:cs typeface="Trebuchet MS"/>
                        <a:sym typeface="Trebuchet MS"/>
                      </a:endParaRPr>
                    </a:p>
                    <a:p>
                      <a:pPr indent="0" lvl="0" marL="0" rtl="0" algn="l">
                        <a:lnSpc>
                          <a:spcPct val="107000"/>
                        </a:lnSpc>
                        <a:spcBef>
                          <a:spcPts val="0"/>
                        </a:spcBef>
                        <a:spcAft>
                          <a:spcPts val="0"/>
                        </a:spcAft>
                        <a:buNone/>
                      </a:pPr>
                      <a:r>
                        <a:rPr lang="en-US">
                          <a:latin typeface="Trebuchet MS"/>
                          <a:ea typeface="Trebuchet MS"/>
                          <a:cs typeface="Trebuchet MS"/>
                          <a:sym typeface="Trebuchet MS"/>
                        </a:rPr>
                        <a:t>86,978X (Python)</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82725">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Haversine Distance Computation</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13+ million Monthly NYC taxi trip pickup and drop-off locations</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7.61 ms (Python)</a:t>
                      </a:r>
                      <a:endParaRPr>
                        <a:latin typeface="Trebuchet MS"/>
                        <a:ea typeface="Trebuchet MS"/>
                        <a:cs typeface="Trebuchet MS"/>
                        <a:sym typeface="Trebuchet MS"/>
                      </a:endParaRPr>
                    </a:p>
                    <a:p>
                      <a:pPr indent="0" lvl="0" marL="0" rtl="0" algn="l">
                        <a:lnSpc>
                          <a:spcPct val="107000"/>
                        </a:lnSpc>
                        <a:spcBef>
                          <a:spcPts val="300"/>
                        </a:spcBef>
                        <a:spcAft>
                          <a:spcPts val="0"/>
                        </a:spcAft>
                        <a:buNone/>
                      </a:pPr>
                      <a:r>
                        <a:rPr lang="en-US">
                          <a:latin typeface="Trebuchet MS"/>
                          <a:ea typeface="Trebuchet MS"/>
                          <a:cs typeface="Trebuchet MS"/>
                          <a:sym typeface="Trebuchet MS"/>
                        </a:rPr>
                        <a:t>[Nvidia T4]</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 </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416.9 ms (Numba)</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[Nvidia T4]</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54.7X (Python)</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82725">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Hausdorff Distance Computation (for clustering)</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52,800</a:t>
                      </a:r>
                      <a:r>
                        <a:rPr lang="en-US">
                          <a:latin typeface="Trebuchet MS"/>
                          <a:ea typeface="Trebuchet MS"/>
                          <a:cs typeface="Trebuchet MS"/>
                          <a:sym typeface="Trebuchet MS"/>
                        </a:rPr>
                        <a:t> trajectories with 1.3+ million points</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13.5s</a:t>
                      </a:r>
                      <a:endParaRPr>
                        <a:latin typeface="Trebuchet MS"/>
                        <a:ea typeface="Trebuchet MS"/>
                        <a:cs typeface="Trebuchet MS"/>
                        <a:sym typeface="Trebuchet MS"/>
                      </a:endParaRPr>
                    </a:p>
                    <a:p>
                      <a:pPr indent="0" lvl="0" marL="0" rtl="0" algn="l">
                        <a:lnSpc>
                          <a:spcPct val="107000"/>
                        </a:lnSpc>
                        <a:spcBef>
                          <a:spcPts val="300"/>
                        </a:spcBef>
                        <a:spcAft>
                          <a:spcPts val="0"/>
                        </a:spcAft>
                        <a:buNone/>
                      </a:pPr>
                      <a:r>
                        <a:rPr lang="en-US">
                          <a:latin typeface="Trebuchet MS"/>
                          <a:ea typeface="Trebuchet MS"/>
                          <a:cs typeface="Trebuchet MS"/>
                          <a:sym typeface="Trebuchet MS"/>
                        </a:rPr>
                        <a:t>[Quadro V100]</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 </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19227</a:t>
                      </a:r>
                      <a:r>
                        <a:rPr lang="en-US">
                          <a:latin typeface="Trebuchet MS"/>
                          <a:ea typeface="Trebuchet MS"/>
                          <a:cs typeface="Trebuchet MS"/>
                          <a:sym typeface="Trebuchet MS"/>
                        </a:rPr>
                        <a:t>.5s</a:t>
                      </a:r>
                      <a:r>
                        <a:rPr lang="en-US">
                          <a:latin typeface="Trebuchet MS"/>
                          <a:ea typeface="Trebuchet MS"/>
                          <a:cs typeface="Trebuchet MS"/>
                          <a:sym typeface="Trebuchet MS"/>
                        </a:rPr>
                        <a:t> (Python SciPy API, serial)</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[Intel i7-6700K]</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a:t>
                      </a:r>
                      <a:r>
                        <a:rPr lang="en-US">
                          <a:latin typeface="Trebuchet MS"/>
                          <a:ea typeface="Trebuchet MS"/>
                          <a:cs typeface="Trebuchet MS"/>
                          <a:sym typeface="Trebuchet MS"/>
                        </a:rPr>
                        <a:t>,400</a:t>
                      </a:r>
                      <a:r>
                        <a:rPr lang="en-US">
                          <a:latin typeface="Trebuchet MS"/>
                          <a:ea typeface="Trebuchet MS"/>
                          <a:cs typeface="Trebuchet MS"/>
                          <a:sym typeface="Trebuchet MS"/>
                        </a:rPr>
                        <a:t>X (Python)</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07" name="Google Shape;1407;p152"/>
          <p:cNvSpPr txBox="1"/>
          <p:nvPr>
            <p:ph idx="2" type="body"/>
          </p:nvPr>
        </p:nvSpPr>
        <p:spPr>
          <a:xfrm>
            <a:off x="498348" y="12595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Performance at a Glance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53"/>
          <p:cNvSpPr txBox="1"/>
          <p:nvPr>
            <p:ph type="title"/>
          </p:nvPr>
        </p:nvSpPr>
        <p:spPr>
          <a:xfrm>
            <a:off x="1752450" y="2399100"/>
            <a:ext cx="7467900" cy="1374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cuSignal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91"/>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Processing Evolution</a:t>
            </a:r>
            <a:endParaRPr/>
          </a:p>
        </p:txBody>
      </p:sp>
      <p:sp>
        <p:nvSpPr>
          <p:cNvPr id="490" name="Google Shape;490;p91"/>
          <p:cNvSpPr txBox="1"/>
          <p:nvPr>
            <p:ph idx="2" type="body"/>
          </p:nvPr>
        </p:nvSpPr>
        <p:spPr>
          <a:xfrm>
            <a:off x="498348" y="1259533"/>
            <a:ext cx="9976200" cy="525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Faster data access, less data movement</a:t>
            </a:r>
            <a:endParaRPr/>
          </a:p>
        </p:txBody>
      </p:sp>
      <p:sp>
        <p:nvSpPr>
          <p:cNvPr id="491" name="Google Shape;491;p91"/>
          <p:cNvSpPr txBox="1"/>
          <p:nvPr/>
        </p:nvSpPr>
        <p:spPr>
          <a:xfrm>
            <a:off x="8998302" y="2851112"/>
            <a:ext cx="2043000" cy="867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Trebuchet MS"/>
              <a:buNone/>
            </a:pPr>
            <a:r>
              <a:rPr b="1" i="0" lang="en-US" sz="1400" u="none" cap="none" strike="noStrike">
                <a:solidFill>
                  <a:srgbClr val="000000"/>
                </a:solidFill>
                <a:latin typeface="Trebuchet MS"/>
                <a:ea typeface="Trebuchet MS"/>
                <a:cs typeface="Trebuchet MS"/>
                <a:sym typeface="Trebuchet MS"/>
              </a:rPr>
              <a:t>25-100x Improvement</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Less code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Language flexible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Primarily In-Memory</a:t>
            </a:r>
            <a:endParaRPr/>
          </a:p>
        </p:txBody>
      </p:sp>
      <p:sp>
        <p:nvSpPr>
          <p:cNvPr id="492" name="Google Shape;492;p91"/>
          <p:cNvSpPr/>
          <p:nvPr/>
        </p:nvSpPr>
        <p:spPr>
          <a:xfrm>
            <a:off x="498348"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493" name="Google Shape;493;p91"/>
          <p:cNvSpPr/>
          <p:nvPr/>
        </p:nvSpPr>
        <p:spPr>
          <a:xfrm>
            <a:off x="3423369"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Write</a:t>
            </a:r>
            <a:endParaRPr/>
          </a:p>
        </p:txBody>
      </p:sp>
      <p:sp>
        <p:nvSpPr>
          <p:cNvPr id="494" name="Google Shape;494;p91"/>
          <p:cNvSpPr/>
          <p:nvPr/>
        </p:nvSpPr>
        <p:spPr>
          <a:xfrm>
            <a:off x="4101722"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495" name="Google Shape;495;p91"/>
          <p:cNvSpPr/>
          <p:nvPr/>
        </p:nvSpPr>
        <p:spPr>
          <a:xfrm>
            <a:off x="7021436"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Write</a:t>
            </a:r>
            <a:endParaRPr/>
          </a:p>
        </p:txBody>
      </p:sp>
      <p:sp>
        <p:nvSpPr>
          <p:cNvPr id="496" name="Google Shape;496;p91"/>
          <p:cNvSpPr/>
          <p:nvPr/>
        </p:nvSpPr>
        <p:spPr>
          <a:xfrm>
            <a:off x="7703569" y="2055547"/>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497" name="Google Shape;497;p91"/>
          <p:cNvSpPr/>
          <p:nvPr/>
        </p:nvSpPr>
        <p:spPr>
          <a:xfrm>
            <a:off x="1137368" y="2054541"/>
            <a:ext cx="2289900" cy="711900"/>
          </a:xfrm>
          <a:prstGeom prst="rect">
            <a:avLst/>
          </a:prstGeom>
          <a:solidFill>
            <a:srgbClr val="43AD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Query</a:t>
            </a:r>
            <a:endParaRPr/>
          </a:p>
        </p:txBody>
      </p:sp>
      <p:sp>
        <p:nvSpPr>
          <p:cNvPr id="498" name="Google Shape;498;p91"/>
          <p:cNvSpPr/>
          <p:nvPr/>
        </p:nvSpPr>
        <p:spPr>
          <a:xfrm>
            <a:off x="4738619" y="2054541"/>
            <a:ext cx="2286000" cy="711900"/>
          </a:xfrm>
          <a:prstGeom prst="rect">
            <a:avLst/>
          </a:prstGeom>
          <a:solidFill>
            <a:srgbClr val="E680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ETL</a:t>
            </a:r>
            <a:endParaRPr/>
          </a:p>
        </p:txBody>
      </p:sp>
      <p:sp>
        <p:nvSpPr>
          <p:cNvPr id="499" name="Google Shape;499;p91"/>
          <p:cNvSpPr/>
          <p:nvPr/>
        </p:nvSpPr>
        <p:spPr>
          <a:xfrm>
            <a:off x="8339774" y="2054541"/>
            <a:ext cx="2286000" cy="711900"/>
          </a:xfrm>
          <a:prstGeom prst="rect">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ML Train</a:t>
            </a:r>
            <a:endParaRPr/>
          </a:p>
        </p:txBody>
      </p:sp>
      <p:sp>
        <p:nvSpPr>
          <p:cNvPr id="500" name="Google Shape;500;p91"/>
          <p:cNvSpPr/>
          <p:nvPr/>
        </p:nvSpPr>
        <p:spPr>
          <a:xfrm>
            <a:off x="498348" y="3100515"/>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501" name="Google Shape;501;p91"/>
          <p:cNvSpPr/>
          <p:nvPr/>
        </p:nvSpPr>
        <p:spPr>
          <a:xfrm>
            <a:off x="1137368" y="3100514"/>
            <a:ext cx="1828800" cy="711900"/>
          </a:xfrm>
          <a:prstGeom prst="rect">
            <a:avLst/>
          </a:prstGeom>
          <a:solidFill>
            <a:srgbClr val="43AD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Query</a:t>
            </a:r>
            <a:endParaRPr/>
          </a:p>
        </p:txBody>
      </p:sp>
      <p:sp>
        <p:nvSpPr>
          <p:cNvPr id="502" name="Google Shape;502;p91"/>
          <p:cNvSpPr/>
          <p:nvPr/>
        </p:nvSpPr>
        <p:spPr>
          <a:xfrm>
            <a:off x="2966170" y="3100019"/>
            <a:ext cx="1828800" cy="711900"/>
          </a:xfrm>
          <a:prstGeom prst="rect">
            <a:avLst/>
          </a:prstGeom>
          <a:solidFill>
            <a:srgbClr val="E680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ETL</a:t>
            </a:r>
            <a:endParaRPr/>
          </a:p>
        </p:txBody>
      </p:sp>
      <p:sp>
        <p:nvSpPr>
          <p:cNvPr id="503" name="Google Shape;503;p91"/>
          <p:cNvSpPr/>
          <p:nvPr/>
        </p:nvSpPr>
        <p:spPr>
          <a:xfrm>
            <a:off x="4793912" y="3100019"/>
            <a:ext cx="1828800" cy="711900"/>
          </a:xfrm>
          <a:prstGeom prst="rect">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ML Train</a:t>
            </a:r>
            <a:endParaRPr/>
          </a:p>
        </p:txBody>
      </p:sp>
      <p:sp>
        <p:nvSpPr>
          <p:cNvPr id="504" name="Google Shape;504;p91"/>
          <p:cNvSpPr/>
          <p:nvPr/>
        </p:nvSpPr>
        <p:spPr>
          <a:xfrm>
            <a:off x="497288" y="4138671"/>
            <a:ext cx="640200" cy="714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505" name="Google Shape;505;p91"/>
          <p:cNvSpPr/>
          <p:nvPr/>
        </p:nvSpPr>
        <p:spPr>
          <a:xfrm>
            <a:off x="1137368"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506" name="Google Shape;506;p91"/>
          <p:cNvSpPr/>
          <p:nvPr/>
        </p:nvSpPr>
        <p:spPr>
          <a:xfrm>
            <a:off x="1495427" y="4140966"/>
            <a:ext cx="410700" cy="711900"/>
          </a:xfrm>
          <a:prstGeom prst="rect">
            <a:avLst/>
          </a:prstGeom>
          <a:solidFill>
            <a:srgbClr val="43AD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Query</a:t>
            </a:r>
            <a:endParaRPr/>
          </a:p>
        </p:txBody>
      </p:sp>
      <p:sp>
        <p:nvSpPr>
          <p:cNvPr id="507" name="Google Shape;507;p91"/>
          <p:cNvSpPr/>
          <p:nvPr/>
        </p:nvSpPr>
        <p:spPr>
          <a:xfrm>
            <a:off x="1906125" y="4140975"/>
            <a:ext cx="371400" cy="711900"/>
          </a:xfrm>
          <a:prstGeom prst="rect">
            <a:avLst/>
          </a:prstGeom>
          <a:solidFill>
            <a:srgbClr val="3F3F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CPU</a:t>
            </a:r>
            <a:endParaRPr sz="1150"/>
          </a:p>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Write</a:t>
            </a:r>
            <a:endParaRPr sz="1150"/>
          </a:p>
        </p:txBody>
      </p:sp>
      <p:sp>
        <p:nvSpPr>
          <p:cNvPr id="508" name="Google Shape;508;p91"/>
          <p:cNvSpPr/>
          <p:nvPr/>
        </p:nvSpPr>
        <p:spPr>
          <a:xfrm>
            <a:off x="2316834"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509" name="Google Shape;509;p91"/>
          <p:cNvSpPr/>
          <p:nvPr/>
        </p:nvSpPr>
        <p:spPr>
          <a:xfrm>
            <a:off x="2674893" y="4140966"/>
            <a:ext cx="410700" cy="711900"/>
          </a:xfrm>
          <a:prstGeom prst="rect">
            <a:avLst/>
          </a:prstGeom>
          <a:solidFill>
            <a:srgbClr val="E6804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ETL</a:t>
            </a:r>
            <a:endParaRPr/>
          </a:p>
        </p:txBody>
      </p:sp>
      <p:sp>
        <p:nvSpPr>
          <p:cNvPr id="510" name="Google Shape;510;p91"/>
          <p:cNvSpPr/>
          <p:nvPr/>
        </p:nvSpPr>
        <p:spPr>
          <a:xfrm>
            <a:off x="3085600" y="4140975"/>
            <a:ext cx="371400" cy="711900"/>
          </a:xfrm>
          <a:prstGeom prst="rect">
            <a:avLst/>
          </a:prstGeom>
          <a:solidFill>
            <a:srgbClr val="3F3F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CPU</a:t>
            </a:r>
            <a:endParaRPr sz="1150"/>
          </a:p>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Write</a:t>
            </a:r>
            <a:endParaRPr sz="1150"/>
          </a:p>
        </p:txBody>
      </p:sp>
      <p:sp>
        <p:nvSpPr>
          <p:cNvPr id="511" name="Google Shape;511;p91"/>
          <p:cNvSpPr/>
          <p:nvPr/>
        </p:nvSpPr>
        <p:spPr>
          <a:xfrm>
            <a:off x="3496300"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512" name="Google Shape;512;p91"/>
          <p:cNvSpPr/>
          <p:nvPr/>
        </p:nvSpPr>
        <p:spPr>
          <a:xfrm>
            <a:off x="3854359" y="4140966"/>
            <a:ext cx="410700" cy="711900"/>
          </a:xfrm>
          <a:prstGeom prst="rect">
            <a:avLst/>
          </a:prstGeom>
          <a:solidFill>
            <a:srgbClr val="EB484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ML</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Train</a:t>
            </a:r>
            <a:endParaRPr/>
          </a:p>
        </p:txBody>
      </p:sp>
      <p:sp>
        <p:nvSpPr>
          <p:cNvPr id="513" name="Google Shape;513;p91"/>
          <p:cNvSpPr/>
          <p:nvPr/>
        </p:nvSpPr>
        <p:spPr>
          <a:xfrm>
            <a:off x="490975" y="5186650"/>
            <a:ext cx="535800" cy="7119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000" u="none" cap="none" strike="noStrike">
                <a:solidFill>
                  <a:srgbClr val="FFFFFF"/>
                </a:solidFill>
                <a:latin typeface="Trebuchet MS"/>
                <a:ea typeface="Trebuchet MS"/>
                <a:cs typeface="Trebuchet MS"/>
                <a:sym typeface="Trebuchet MS"/>
              </a:rPr>
              <a:t>Arrow</a:t>
            </a:r>
            <a:endParaRPr sz="1000"/>
          </a:p>
          <a:p>
            <a:pPr indent="0" lvl="0" marL="0" marR="0" rtl="0" algn="ctr">
              <a:lnSpc>
                <a:spcPct val="100000"/>
              </a:lnSpc>
              <a:spcBef>
                <a:spcPts val="0"/>
              </a:spcBef>
              <a:spcAft>
                <a:spcPts val="0"/>
              </a:spcAft>
              <a:buClr>
                <a:srgbClr val="FFFFFF"/>
              </a:buClr>
              <a:buSzPts val="1400"/>
              <a:buFont typeface="Trebuchet MS"/>
              <a:buNone/>
            </a:pPr>
            <a:r>
              <a:rPr b="0" i="0" lang="en-US" sz="1000" u="none" cap="none" strike="noStrike">
                <a:solidFill>
                  <a:srgbClr val="FFFFFF"/>
                </a:solidFill>
                <a:latin typeface="Trebuchet MS"/>
                <a:ea typeface="Trebuchet MS"/>
                <a:cs typeface="Trebuchet MS"/>
                <a:sym typeface="Trebuchet MS"/>
              </a:rPr>
              <a:t>Read</a:t>
            </a:r>
            <a:endParaRPr sz="1000"/>
          </a:p>
        </p:txBody>
      </p:sp>
      <p:sp>
        <p:nvSpPr>
          <p:cNvPr id="514" name="Google Shape;514;p91"/>
          <p:cNvSpPr/>
          <p:nvPr/>
        </p:nvSpPr>
        <p:spPr>
          <a:xfrm>
            <a:off x="1437468" y="5186649"/>
            <a:ext cx="410700" cy="711900"/>
          </a:xfrm>
          <a:prstGeom prst="rect">
            <a:avLst/>
          </a:prstGeom>
          <a:solidFill>
            <a:srgbClr val="E6804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ETL</a:t>
            </a:r>
            <a:endParaRPr/>
          </a:p>
        </p:txBody>
      </p:sp>
      <p:sp>
        <p:nvSpPr>
          <p:cNvPr id="515" name="Google Shape;515;p91"/>
          <p:cNvSpPr/>
          <p:nvPr/>
        </p:nvSpPr>
        <p:spPr>
          <a:xfrm>
            <a:off x="1848172" y="5186648"/>
            <a:ext cx="410700" cy="711900"/>
          </a:xfrm>
          <a:prstGeom prst="rect">
            <a:avLst/>
          </a:prstGeom>
          <a:solidFill>
            <a:srgbClr val="EB484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ML</a:t>
            </a:r>
            <a:endParaRPr sz="1200"/>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Train</a:t>
            </a:r>
            <a:endParaRPr sz="1200"/>
          </a:p>
        </p:txBody>
      </p:sp>
      <p:cxnSp>
        <p:nvCxnSpPr>
          <p:cNvPr id="516" name="Google Shape;516;p91"/>
          <p:cNvCxnSpPr/>
          <p:nvPr/>
        </p:nvCxnSpPr>
        <p:spPr>
          <a:xfrm flipH="1">
            <a:off x="6670872" y="2954236"/>
            <a:ext cx="2279400" cy="579900"/>
          </a:xfrm>
          <a:prstGeom prst="bentConnector3">
            <a:avLst>
              <a:gd fmla="val -1332" name="adj1"/>
            </a:avLst>
          </a:prstGeom>
          <a:noFill/>
          <a:ln cap="flat" cmpd="sng" w="50800">
            <a:solidFill>
              <a:srgbClr val="7F7F7F"/>
            </a:solidFill>
            <a:prstDash val="solid"/>
            <a:round/>
            <a:headEnd len="sm" w="sm" type="none"/>
            <a:tailEnd len="med" w="med" type="triangle"/>
          </a:ln>
        </p:spPr>
      </p:cxnSp>
      <p:cxnSp>
        <p:nvCxnSpPr>
          <p:cNvPr id="517" name="Google Shape;517;p91"/>
          <p:cNvCxnSpPr/>
          <p:nvPr/>
        </p:nvCxnSpPr>
        <p:spPr>
          <a:xfrm flipH="1">
            <a:off x="4675802" y="3941335"/>
            <a:ext cx="1725000" cy="643200"/>
          </a:xfrm>
          <a:prstGeom prst="bentConnector3">
            <a:avLst>
              <a:gd fmla="val -1660" name="adj1"/>
            </a:avLst>
          </a:prstGeom>
          <a:noFill/>
          <a:ln cap="flat" cmpd="sng" w="50800">
            <a:solidFill>
              <a:srgbClr val="7F7F7F"/>
            </a:solidFill>
            <a:prstDash val="solid"/>
            <a:round/>
            <a:headEnd len="sm" w="sm" type="none"/>
            <a:tailEnd len="med" w="med" type="triangle"/>
          </a:ln>
        </p:spPr>
      </p:cxnSp>
      <p:cxnSp>
        <p:nvCxnSpPr>
          <p:cNvPr id="518" name="Google Shape;518;p91"/>
          <p:cNvCxnSpPr/>
          <p:nvPr/>
        </p:nvCxnSpPr>
        <p:spPr>
          <a:xfrm flipH="1">
            <a:off x="2633702" y="4602098"/>
            <a:ext cx="3767100" cy="1078500"/>
          </a:xfrm>
          <a:prstGeom prst="bentConnector3">
            <a:avLst>
              <a:gd fmla="val -605" name="adj1"/>
            </a:avLst>
          </a:prstGeom>
          <a:noFill/>
          <a:ln cap="flat" cmpd="sng" w="50800">
            <a:solidFill>
              <a:srgbClr val="7F7F7F"/>
            </a:solidFill>
            <a:prstDash val="solid"/>
            <a:round/>
            <a:headEnd len="sm" w="sm" type="none"/>
            <a:tailEnd len="med" w="med" type="triangle"/>
          </a:ln>
        </p:spPr>
      </p:cxnSp>
      <p:sp>
        <p:nvSpPr>
          <p:cNvPr id="519" name="Google Shape;519;p91"/>
          <p:cNvSpPr txBox="1"/>
          <p:nvPr/>
        </p:nvSpPr>
        <p:spPr>
          <a:xfrm>
            <a:off x="6504529" y="3856835"/>
            <a:ext cx="1897200" cy="106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Trebuchet MS"/>
              <a:buNone/>
            </a:pPr>
            <a:r>
              <a:rPr b="1" i="0" lang="en-US" sz="1400" u="none" cap="none" strike="noStrike">
                <a:solidFill>
                  <a:srgbClr val="000000"/>
                </a:solidFill>
                <a:latin typeface="Trebuchet MS"/>
                <a:ea typeface="Trebuchet MS"/>
                <a:cs typeface="Trebuchet MS"/>
                <a:sym typeface="Trebuchet MS"/>
              </a:rPr>
              <a:t>5-10x Improvement</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More code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Language rigid</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Substantially on GPU</a:t>
            </a:r>
            <a:endParaRPr/>
          </a:p>
          <a:p>
            <a:pPr indent="0" lvl="0" marL="0" marR="0" rtl="0" algn="ctr">
              <a:lnSpc>
                <a:spcPct val="90000"/>
              </a:lnSpc>
              <a:spcBef>
                <a:spcPts val="0"/>
              </a:spcBef>
              <a:spcAft>
                <a:spcPts val="0"/>
              </a:spcAft>
              <a:buClr>
                <a:schemeClr val="lt1"/>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
        <p:nvSpPr>
          <p:cNvPr id="520" name="Google Shape;520;p91"/>
          <p:cNvSpPr txBox="1"/>
          <p:nvPr/>
        </p:nvSpPr>
        <p:spPr>
          <a:xfrm>
            <a:off x="6400801" y="4919897"/>
            <a:ext cx="2092500" cy="106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Trebuchet MS"/>
              <a:buNone/>
            </a:pPr>
            <a:r>
              <a:rPr b="1" lang="en-US" sz="1400">
                <a:solidFill>
                  <a:srgbClr val="000000"/>
                </a:solidFill>
                <a:latin typeface="Trebuchet MS"/>
                <a:ea typeface="Trebuchet MS"/>
                <a:cs typeface="Trebuchet MS"/>
                <a:sym typeface="Trebuchet MS"/>
              </a:rPr>
              <a:t>50-1</a:t>
            </a:r>
            <a:r>
              <a:rPr b="1" i="0" lang="en-US" sz="1400" u="none" cap="none" strike="noStrike">
                <a:solidFill>
                  <a:srgbClr val="000000"/>
                </a:solidFill>
                <a:latin typeface="Trebuchet MS"/>
                <a:ea typeface="Trebuchet MS"/>
                <a:cs typeface="Trebuchet MS"/>
                <a:sym typeface="Trebuchet MS"/>
              </a:rPr>
              <a:t>00x Improvement</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Same code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Language flexible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Primarily on GPU</a:t>
            </a:r>
            <a:endParaRPr/>
          </a:p>
          <a:p>
            <a:pPr indent="0" lvl="0" marL="0" marR="0" rtl="0" algn="ctr">
              <a:lnSpc>
                <a:spcPct val="90000"/>
              </a:lnSpc>
              <a:spcBef>
                <a:spcPts val="0"/>
              </a:spcBef>
              <a:spcAft>
                <a:spcPts val="0"/>
              </a:spcAft>
              <a:buClr>
                <a:schemeClr val="lt1"/>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
        <p:nvSpPr>
          <p:cNvPr id="521" name="Google Shape;521;p91"/>
          <p:cNvSpPr txBox="1"/>
          <p:nvPr/>
        </p:nvSpPr>
        <p:spPr>
          <a:xfrm>
            <a:off x="490976" y="4850831"/>
            <a:ext cx="4293000" cy="341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RAPIDS</a:t>
            </a:r>
            <a:endParaRPr/>
          </a:p>
        </p:txBody>
      </p:sp>
      <p:sp>
        <p:nvSpPr>
          <p:cNvPr id="522" name="Google Shape;522;p91"/>
          <p:cNvSpPr txBox="1"/>
          <p:nvPr/>
        </p:nvSpPr>
        <p:spPr>
          <a:xfrm>
            <a:off x="497288" y="3821618"/>
            <a:ext cx="4293000" cy="34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1100"/>
              <a:buFont typeface="Arial"/>
              <a:buNone/>
            </a:pPr>
            <a:r>
              <a:rPr lang="en-US" sz="1800">
                <a:solidFill>
                  <a:schemeClr val="dk2"/>
                </a:solidFill>
                <a:latin typeface="Trebuchet MS"/>
                <a:ea typeface="Trebuchet MS"/>
                <a:cs typeface="Trebuchet MS"/>
                <a:sym typeface="Trebuchet MS"/>
              </a:rPr>
              <a:t>Traditional GPU Processing</a:t>
            </a:r>
            <a:endParaRPr sz="1800">
              <a:solidFill>
                <a:schemeClr val="dk2"/>
              </a:solidFill>
              <a:latin typeface="Trebuchet MS"/>
              <a:ea typeface="Trebuchet MS"/>
              <a:cs typeface="Trebuchet MS"/>
              <a:sym typeface="Trebuchet MS"/>
            </a:endParaRPr>
          </a:p>
        </p:txBody>
      </p:sp>
      <p:sp>
        <p:nvSpPr>
          <p:cNvPr id="523" name="Google Shape;523;p91"/>
          <p:cNvSpPr txBox="1"/>
          <p:nvPr/>
        </p:nvSpPr>
        <p:spPr>
          <a:xfrm>
            <a:off x="500883" y="1706407"/>
            <a:ext cx="4293000" cy="341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Hadoop Processing, Reading from disk</a:t>
            </a:r>
            <a:endParaRPr/>
          </a:p>
        </p:txBody>
      </p:sp>
      <p:sp>
        <p:nvSpPr>
          <p:cNvPr id="524" name="Google Shape;524;p91"/>
          <p:cNvSpPr txBox="1"/>
          <p:nvPr/>
        </p:nvSpPr>
        <p:spPr>
          <a:xfrm>
            <a:off x="500883" y="2757891"/>
            <a:ext cx="4293000" cy="341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Spark In-Memory Processing</a:t>
            </a:r>
            <a:endParaRPr/>
          </a:p>
        </p:txBody>
      </p:sp>
      <p:sp>
        <p:nvSpPr>
          <p:cNvPr id="525" name="Google Shape;525;p91"/>
          <p:cNvSpPr/>
          <p:nvPr/>
        </p:nvSpPr>
        <p:spPr>
          <a:xfrm>
            <a:off x="316498" y="1600788"/>
            <a:ext cx="10656300" cy="3313500"/>
          </a:xfrm>
          <a:prstGeom prst="rect">
            <a:avLst/>
          </a:prstGeom>
          <a:solidFill>
            <a:srgbClr val="FFFFFF">
              <a:alpha val="478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26" name="Google Shape;526;p91"/>
          <p:cNvSpPr/>
          <p:nvPr/>
        </p:nvSpPr>
        <p:spPr>
          <a:xfrm>
            <a:off x="1026764" y="5186649"/>
            <a:ext cx="410700" cy="711900"/>
          </a:xfrm>
          <a:prstGeom prst="rect">
            <a:avLst/>
          </a:prstGeom>
          <a:solidFill>
            <a:srgbClr val="43AD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Query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15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cuSignal Technology Stack</a:t>
            </a:r>
            <a:endParaRPr/>
          </a:p>
        </p:txBody>
      </p:sp>
      <p:sp>
        <p:nvSpPr>
          <p:cNvPr id="1418" name="Google Shape;1418;p154"/>
          <p:cNvSpPr txBox="1"/>
          <p:nvPr/>
        </p:nvSpPr>
        <p:spPr>
          <a:xfrm>
            <a:off x="127056" y="4571833"/>
            <a:ext cx="10718700" cy="34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Trebuchet MS"/>
                <a:ea typeface="Trebuchet MS"/>
                <a:cs typeface="Trebuchet MS"/>
                <a:sym typeface="Trebuchet MS"/>
              </a:rPr>
              <a:t>Unlike other RAPIDS libraries, cuSignal is purely de</a:t>
            </a:r>
            <a:r>
              <a:rPr lang="en-US" sz="1800">
                <a:latin typeface="Trebuchet MS"/>
                <a:ea typeface="Trebuchet MS"/>
                <a:cs typeface="Trebuchet MS"/>
                <a:sym typeface="Trebuchet MS"/>
              </a:rPr>
              <a:t>veloped in</a:t>
            </a:r>
            <a:r>
              <a:rPr b="0" i="0" lang="en-US" sz="1800" u="none" cap="none" strike="noStrike">
                <a:solidFill>
                  <a:srgbClr val="000000"/>
                </a:solidFill>
                <a:latin typeface="Trebuchet MS"/>
                <a:ea typeface="Trebuchet MS"/>
                <a:cs typeface="Trebuchet MS"/>
                <a:sym typeface="Trebuchet MS"/>
              </a:rPr>
              <a:t> Python </a:t>
            </a:r>
            <a:endParaRPr b="0" i="0" sz="18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Trebuchet MS"/>
                <a:ea typeface="Trebuchet MS"/>
                <a:cs typeface="Trebuchet MS"/>
                <a:sym typeface="Trebuchet MS"/>
              </a:rPr>
              <a:t>with custom CUDA Kernels written with Numba and CuPy (notice no Cython</a:t>
            </a:r>
            <a:r>
              <a:rPr lang="en-US" sz="1800">
                <a:latin typeface="Trebuchet MS"/>
                <a:ea typeface="Trebuchet MS"/>
                <a:cs typeface="Trebuchet MS"/>
                <a:sym typeface="Trebuchet MS"/>
              </a:rPr>
              <a:t> layer)</a:t>
            </a:r>
            <a:r>
              <a:rPr b="0" i="0" lang="en-US" sz="1800" u="none" cap="none" strike="noStrike">
                <a:solidFill>
                  <a:srgbClr val="000000"/>
                </a:solidFill>
                <a:latin typeface="Trebuchet MS"/>
                <a:ea typeface="Trebuchet MS"/>
                <a:cs typeface="Trebuchet MS"/>
                <a:sym typeface="Trebuchet MS"/>
              </a:rPr>
              <a:t>.</a:t>
            </a:r>
            <a:endParaRPr/>
          </a:p>
        </p:txBody>
      </p:sp>
      <p:sp>
        <p:nvSpPr>
          <p:cNvPr id="1419" name="Google Shape;1419;p154"/>
          <p:cNvSpPr/>
          <p:nvPr/>
        </p:nvSpPr>
        <p:spPr>
          <a:xfrm>
            <a:off x="2025300" y="2060425"/>
            <a:ext cx="6474300" cy="516300"/>
          </a:xfrm>
          <a:prstGeom prst="rect">
            <a:avLst/>
          </a:prstGeom>
          <a:solidFill>
            <a:srgbClr val="1155CC"/>
          </a:solidFill>
          <a:ln cap="flat" cmpd="sng" w="9525">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Python</a:t>
            </a:r>
            <a:endParaRPr b="0" i="0" sz="1800" u="none" cap="none" strike="noStrike">
              <a:solidFill>
                <a:srgbClr val="FFFFFF"/>
              </a:solidFill>
              <a:latin typeface="Trebuchet MS"/>
              <a:ea typeface="Trebuchet MS"/>
              <a:cs typeface="Trebuchet MS"/>
              <a:sym typeface="Trebuchet MS"/>
            </a:endParaRPr>
          </a:p>
        </p:txBody>
      </p:sp>
      <p:grpSp>
        <p:nvGrpSpPr>
          <p:cNvPr id="1420" name="Google Shape;1420;p154"/>
          <p:cNvGrpSpPr/>
          <p:nvPr/>
        </p:nvGrpSpPr>
        <p:grpSpPr>
          <a:xfrm>
            <a:off x="2025236" y="2654150"/>
            <a:ext cx="6479313" cy="1594491"/>
            <a:chOff x="3465687" y="3940901"/>
            <a:chExt cx="2462400" cy="687992"/>
          </a:xfrm>
        </p:grpSpPr>
        <p:sp>
          <p:nvSpPr>
            <p:cNvPr id="1421" name="Google Shape;1421;p154"/>
            <p:cNvSpPr/>
            <p:nvPr/>
          </p:nvSpPr>
          <p:spPr>
            <a:xfrm>
              <a:off x="4712624" y="3940901"/>
              <a:ext cx="1213500" cy="3273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CuPy</a:t>
              </a:r>
              <a:endParaRPr b="0" i="0" sz="1400" u="none" cap="none" strike="noStrike">
                <a:solidFill>
                  <a:srgbClr val="000000"/>
                </a:solidFill>
                <a:latin typeface="Arial"/>
                <a:ea typeface="Arial"/>
                <a:cs typeface="Arial"/>
                <a:sym typeface="Arial"/>
              </a:endParaRPr>
            </a:p>
          </p:txBody>
        </p:sp>
        <p:sp>
          <p:nvSpPr>
            <p:cNvPr id="1422" name="Google Shape;1422;p154"/>
            <p:cNvSpPr/>
            <p:nvPr/>
          </p:nvSpPr>
          <p:spPr>
            <a:xfrm>
              <a:off x="3465687" y="4301593"/>
              <a:ext cx="2462400" cy="327300"/>
            </a:xfrm>
            <a:prstGeom prst="rect">
              <a:avLst/>
            </a:prstGeom>
            <a:solidFill>
              <a:srgbClr val="73B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a:t>
              </a:r>
              <a:endParaRPr b="0" i="0" sz="1400" u="none" cap="none" strike="noStrike">
                <a:solidFill>
                  <a:srgbClr val="000000"/>
                </a:solidFill>
                <a:latin typeface="Arial"/>
                <a:ea typeface="Arial"/>
                <a:cs typeface="Arial"/>
                <a:sym typeface="Arial"/>
              </a:endParaRPr>
            </a:p>
          </p:txBody>
        </p:sp>
      </p:grpSp>
      <p:sp>
        <p:nvSpPr>
          <p:cNvPr id="1423" name="Google Shape;1423;p154"/>
          <p:cNvSpPr/>
          <p:nvPr/>
        </p:nvSpPr>
        <p:spPr>
          <a:xfrm>
            <a:off x="2025300" y="2654150"/>
            <a:ext cx="3186300" cy="766200"/>
          </a:xfrm>
          <a:prstGeom prst="rect">
            <a:avLst/>
          </a:prstGeom>
          <a:solidFill>
            <a:srgbClr val="50A1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Trebuchet MS"/>
                <a:ea typeface="Trebuchet MS"/>
                <a:cs typeface="Trebuchet MS"/>
                <a:sym typeface="Trebuchet MS"/>
              </a:rPr>
              <a:t>Numba</a:t>
            </a:r>
            <a:endParaRPr b="0" i="0" sz="1800" u="none" cap="none" strike="noStrike">
              <a:solidFill>
                <a:srgbClr val="FFFFFF"/>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55"/>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latin typeface="Trebuchet MS"/>
                <a:ea typeface="Trebuchet MS"/>
                <a:cs typeface="Trebuchet MS"/>
                <a:sym typeface="Trebuchet MS"/>
              </a:rPr>
              <a:t>cuSignal – Selected Algorithms</a:t>
            </a:r>
            <a:endParaRPr/>
          </a:p>
        </p:txBody>
      </p:sp>
      <p:sp>
        <p:nvSpPr>
          <p:cNvPr id="1430" name="Google Shape;1430;p155"/>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latin typeface="Trebuchet MS"/>
                <a:ea typeface="Trebuchet MS"/>
                <a:cs typeface="Trebuchet MS"/>
                <a:sym typeface="Trebuchet MS"/>
              </a:rPr>
              <a:t>GPU-accelerated SciPy Signal</a:t>
            </a:r>
            <a:endParaRPr/>
          </a:p>
        </p:txBody>
      </p:sp>
      <p:pic>
        <p:nvPicPr>
          <p:cNvPr descr="Voice" id="1431" name="Google Shape;1431;p155"/>
          <p:cNvPicPr preferRelativeResize="0"/>
          <p:nvPr/>
        </p:nvPicPr>
        <p:blipFill rotWithShape="1">
          <a:blip r:embed="rId3">
            <a:alphaModFix/>
          </a:blip>
          <a:srcRect b="0" l="0" r="0" t="0"/>
          <a:stretch/>
        </p:blipFill>
        <p:spPr>
          <a:xfrm>
            <a:off x="976045" y="1482774"/>
            <a:ext cx="2979692" cy="2979692"/>
          </a:xfrm>
          <a:prstGeom prst="rect">
            <a:avLst/>
          </a:prstGeom>
          <a:noFill/>
          <a:ln>
            <a:noFill/>
          </a:ln>
        </p:spPr>
      </p:pic>
      <p:sp>
        <p:nvSpPr>
          <p:cNvPr id="1432" name="Google Shape;1432;p155"/>
          <p:cNvSpPr/>
          <p:nvPr/>
        </p:nvSpPr>
        <p:spPr>
          <a:xfrm>
            <a:off x="4044048" y="1905546"/>
            <a:ext cx="3477985" cy="432708"/>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67"/>
              <a:buFont typeface="Trebuchet MS"/>
              <a:buNone/>
            </a:pPr>
            <a:r>
              <a:rPr b="0" i="0" lang="en-US" sz="1200" u="none" cap="none" strike="noStrike">
                <a:solidFill>
                  <a:srgbClr val="FFFFFF"/>
                </a:solidFill>
                <a:latin typeface="Trebuchet MS"/>
                <a:ea typeface="Trebuchet MS"/>
                <a:cs typeface="Trebuchet MS"/>
                <a:sym typeface="Trebuchet MS"/>
              </a:rPr>
              <a:t>Convolution</a:t>
            </a:r>
            <a:endParaRPr b="0" i="0" sz="1200" u="none" cap="none" strike="noStrike">
              <a:solidFill>
                <a:srgbClr val="000000"/>
              </a:solidFill>
              <a:latin typeface="Arial"/>
              <a:ea typeface="Arial"/>
              <a:cs typeface="Arial"/>
              <a:sym typeface="Arial"/>
            </a:endParaRPr>
          </a:p>
        </p:txBody>
      </p:sp>
      <p:sp>
        <p:nvSpPr>
          <p:cNvPr id="1433" name="Google Shape;1433;p155"/>
          <p:cNvSpPr/>
          <p:nvPr/>
        </p:nvSpPr>
        <p:spPr>
          <a:xfrm>
            <a:off x="4044048" y="2683223"/>
            <a:ext cx="3477900" cy="432600"/>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Filtering and Filter Design</a:t>
            </a:r>
            <a:endParaRPr b="0" i="0" sz="1200" u="none" cap="none" strike="noStrike">
              <a:solidFill>
                <a:srgbClr val="000000"/>
              </a:solidFill>
              <a:latin typeface="Arial"/>
              <a:ea typeface="Arial"/>
              <a:cs typeface="Arial"/>
              <a:sym typeface="Arial"/>
            </a:endParaRPr>
          </a:p>
        </p:txBody>
      </p:sp>
      <p:sp>
        <p:nvSpPr>
          <p:cNvPr id="1434" name="Google Shape;1434;p155"/>
          <p:cNvSpPr/>
          <p:nvPr/>
        </p:nvSpPr>
        <p:spPr>
          <a:xfrm>
            <a:off x="4044048" y="3460900"/>
            <a:ext cx="3477900" cy="432600"/>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Waveform Generation</a:t>
            </a:r>
            <a:endParaRPr b="0" i="0" sz="1200" u="none" cap="none" strike="noStrike">
              <a:solidFill>
                <a:srgbClr val="000000"/>
              </a:solidFill>
              <a:latin typeface="Arial"/>
              <a:ea typeface="Arial"/>
              <a:cs typeface="Arial"/>
              <a:sym typeface="Arial"/>
            </a:endParaRPr>
          </a:p>
        </p:txBody>
      </p:sp>
      <p:sp>
        <p:nvSpPr>
          <p:cNvPr id="1435" name="Google Shape;1435;p155"/>
          <p:cNvSpPr/>
          <p:nvPr/>
        </p:nvSpPr>
        <p:spPr>
          <a:xfrm>
            <a:off x="4044048" y="4162377"/>
            <a:ext cx="3477900" cy="432600"/>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Window Functions</a:t>
            </a:r>
            <a:endParaRPr b="0" i="0" sz="1200" u="none" cap="none" strike="noStrike">
              <a:solidFill>
                <a:srgbClr val="000000"/>
              </a:solidFill>
              <a:latin typeface="Arial"/>
              <a:ea typeface="Arial"/>
              <a:cs typeface="Arial"/>
              <a:sym typeface="Arial"/>
            </a:endParaRPr>
          </a:p>
        </p:txBody>
      </p:sp>
      <p:sp>
        <p:nvSpPr>
          <p:cNvPr id="1436" name="Google Shape;1436;p155"/>
          <p:cNvSpPr/>
          <p:nvPr/>
        </p:nvSpPr>
        <p:spPr>
          <a:xfrm>
            <a:off x="4044048" y="4940054"/>
            <a:ext cx="3477900" cy="432600"/>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Spectral Analysis</a:t>
            </a:r>
            <a:endParaRPr b="0" i="0" sz="1200" u="none" cap="none" strike="noStrike">
              <a:solidFill>
                <a:srgbClr val="000000"/>
              </a:solidFill>
              <a:latin typeface="Arial"/>
              <a:ea typeface="Arial"/>
              <a:cs typeface="Arial"/>
              <a:sym typeface="Arial"/>
            </a:endParaRPr>
          </a:p>
        </p:txBody>
      </p:sp>
      <p:sp>
        <p:nvSpPr>
          <p:cNvPr id="1437" name="Google Shape;1437;p155"/>
          <p:cNvSpPr txBox="1"/>
          <p:nvPr/>
        </p:nvSpPr>
        <p:spPr>
          <a:xfrm>
            <a:off x="7610344" y="1813836"/>
            <a:ext cx="24501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Convolve/Correlate</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FFT Convolve</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Convolve/Correlate 2D</a:t>
            </a:r>
            <a:endParaRPr b="0" i="0" sz="1400" u="none" cap="none" strike="noStrike">
              <a:solidFill>
                <a:srgbClr val="000000"/>
              </a:solidFill>
              <a:latin typeface="Arial"/>
              <a:ea typeface="Arial"/>
              <a:cs typeface="Arial"/>
              <a:sym typeface="Arial"/>
            </a:endParaRPr>
          </a:p>
        </p:txBody>
      </p:sp>
      <p:sp>
        <p:nvSpPr>
          <p:cNvPr id="1438" name="Google Shape;1438;p155"/>
          <p:cNvSpPr txBox="1"/>
          <p:nvPr/>
        </p:nvSpPr>
        <p:spPr>
          <a:xfrm>
            <a:off x="7610275" y="2513950"/>
            <a:ext cx="3231896"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Resampling – Polyphase, Upfirdn, Resample</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Hilbert/Hilbert 2D</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Wiener</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Firwin</a:t>
            </a:r>
            <a:endParaRPr b="0" i="0" sz="1200" u="none" cap="none" strike="noStrike">
              <a:solidFill>
                <a:srgbClr val="000000"/>
              </a:solidFill>
              <a:latin typeface="Trebuchet MS"/>
              <a:ea typeface="Trebuchet MS"/>
              <a:cs typeface="Trebuchet MS"/>
              <a:sym typeface="Trebuchet MS"/>
            </a:endParaRPr>
          </a:p>
        </p:txBody>
      </p:sp>
      <p:sp>
        <p:nvSpPr>
          <p:cNvPr id="1439" name="Google Shape;1439;p155"/>
          <p:cNvSpPr txBox="1"/>
          <p:nvPr/>
        </p:nvSpPr>
        <p:spPr>
          <a:xfrm>
            <a:off x="7610269" y="3381701"/>
            <a:ext cx="1980000" cy="591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Chirp</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Square</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Gaussian Pulse</a:t>
            </a:r>
            <a:endParaRPr b="0" i="0" sz="1400" u="none" cap="none" strike="noStrike">
              <a:solidFill>
                <a:srgbClr val="000000"/>
              </a:solidFill>
              <a:latin typeface="Arial"/>
              <a:ea typeface="Arial"/>
              <a:cs typeface="Arial"/>
              <a:sym typeface="Arial"/>
            </a:endParaRPr>
          </a:p>
        </p:txBody>
      </p:sp>
      <p:sp>
        <p:nvSpPr>
          <p:cNvPr id="1440" name="Google Shape;1440;p155"/>
          <p:cNvSpPr txBox="1"/>
          <p:nvPr/>
        </p:nvSpPr>
        <p:spPr>
          <a:xfrm>
            <a:off x="7610269" y="4000102"/>
            <a:ext cx="25635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Kaiser</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Blackman</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Hamming</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Hanning</a:t>
            </a:r>
            <a:endParaRPr b="0" i="0" sz="1400" u="none" cap="none" strike="noStrike">
              <a:solidFill>
                <a:srgbClr val="000000"/>
              </a:solidFill>
              <a:latin typeface="Arial"/>
              <a:ea typeface="Arial"/>
              <a:cs typeface="Arial"/>
              <a:sym typeface="Arial"/>
            </a:endParaRPr>
          </a:p>
        </p:txBody>
      </p:sp>
      <p:sp>
        <p:nvSpPr>
          <p:cNvPr id="1441" name="Google Shape;1441;p155"/>
          <p:cNvSpPr txBox="1"/>
          <p:nvPr/>
        </p:nvSpPr>
        <p:spPr>
          <a:xfrm>
            <a:off x="7663131" y="4937067"/>
            <a:ext cx="1874400" cy="424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Periodogram</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Welch</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Spectrogram</a:t>
            </a:r>
            <a:endParaRPr/>
          </a:p>
        </p:txBody>
      </p:sp>
      <p:sp>
        <p:nvSpPr>
          <p:cNvPr id="1442" name="Google Shape;1442;p155"/>
          <p:cNvSpPr/>
          <p:nvPr/>
        </p:nvSpPr>
        <p:spPr>
          <a:xfrm>
            <a:off x="1028155" y="4542254"/>
            <a:ext cx="2612571" cy="432708"/>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Wavelets</a:t>
            </a:r>
            <a:endParaRPr b="0" i="0" sz="1200" u="none" cap="none" strike="noStrike">
              <a:solidFill>
                <a:srgbClr val="000000"/>
              </a:solidFill>
              <a:latin typeface="Arial"/>
              <a:ea typeface="Arial"/>
              <a:cs typeface="Arial"/>
              <a:sym typeface="Arial"/>
            </a:endParaRPr>
          </a:p>
        </p:txBody>
      </p:sp>
      <p:sp>
        <p:nvSpPr>
          <p:cNvPr id="1443" name="Google Shape;1443;p155"/>
          <p:cNvSpPr txBox="1"/>
          <p:nvPr/>
        </p:nvSpPr>
        <p:spPr>
          <a:xfrm>
            <a:off x="1657404" y="5629287"/>
            <a:ext cx="1351652" cy="28623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More to come!</a:t>
            </a:r>
            <a:endParaRPr b="0" i="0" sz="1800" u="none" cap="none" strike="noStrike">
              <a:solidFill>
                <a:srgbClr val="FFFFFF"/>
              </a:solidFill>
              <a:latin typeface="Trebuchet MS"/>
              <a:ea typeface="Trebuchet MS"/>
              <a:cs typeface="Trebuchet MS"/>
              <a:sym typeface="Trebuchet MS"/>
            </a:endParaRPr>
          </a:p>
        </p:txBody>
      </p:sp>
      <p:sp>
        <p:nvSpPr>
          <p:cNvPr id="1444" name="Google Shape;1444;p155"/>
          <p:cNvSpPr/>
          <p:nvPr/>
        </p:nvSpPr>
        <p:spPr>
          <a:xfrm>
            <a:off x="1028155" y="5187590"/>
            <a:ext cx="2612571" cy="432708"/>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rebuchet MS"/>
              <a:buNone/>
            </a:pPr>
            <a:r>
              <a:rPr b="0" i="0" lang="en-US" sz="1200" u="none" cap="none" strike="noStrike">
                <a:solidFill>
                  <a:srgbClr val="FFFFFF"/>
                </a:solidFill>
                <a:latin typeface="Trebuchet MS"/>
                <a:ea typeface="Trebuchet MS"/>
                <a:cs typeface="Trebuchet MS"/>
                <a:sym typeface="Trebuchet MS"/>
              </a:rPr>
              <a:t>Peak Finding</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56"/>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Speed of Light Performance – V100</a:t>
            </a:r>
            <a:endParaRPr/>
          </a:p>
        </p:txBody>
      </p:sp>
      <p:sp>
        <p:nvSpPr>
          <p:cNvPr id="1450" name="Google Shape;1450;p156"/>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228600" lvl="0" marL="457200" rtl="0" algn="ctr">
              <a:lnSpc>
                <a:spcPct val="90000"/>
              </a:lnSpc>
              <a:spcBef>
                <a:spcPts val="900"/>
              </a:spcBef>
              <a:spcAft>
                <a:spcPts val="0"/>
              </a:spcAft>
              <a:buSzPts val="2000"/>
              <a:buFont typeface="Trebuchet MS"/>
              <a:buNone/>
            </a:pPr>
            <a:r>
              <a:rPr i="1" lang="en-US" sz="1600"/>
              <a:t>timeit</a:t>
            </a:r>
            <a:r>
              <a:rPr lang="en-US" sz="1600"/>
              <a:t> (7 runs) rather than </a:t>
            </a:r>
            <a:r>
              <a:rPr i="1" lang="en-US" sz="1600"/>
              <a:t>time</a:t>
            </a:r>
            <a:r>
              <a:rPr lang="en-US" sz="1600"/>
              <a:t>. Benchmarked with ~1e8 sample signals on a DGX Station</a:t>
            </a:r>
            <a:endParaRPr/>
          </a:p>
        </p:txBody>
      </p:sp>
      <p:graphicFrame>
        <p:nvGraphicFramePr>
          <p:cNvPr id="1451" name="Google Shape;1451;p156"/>
          <p:cNvGraphicFramePr/>
          <p:nvPr/>
        </p:nvGraphicFramePr>
        <p:xfrm>
          <a:off x="832756" y="1850464"/>
          <a:ext cx="3000000" cy="3000000"/>
        </p:xfrm>
        <a:graphic>
          <a:graphicData uri="http://schemas.openxmlformats.org/drawingml/2006/table">
            <a:tbl>
              <a:tblPr bandRow="1" firstRow="1">
                <a:noFill/>
                <a:tableStyleId>{E22F49A3-2571-4CB6-867F-5A038559B1E1}</a:tableStyleId>
              </a:tblPr>
              <a:tblGrid>
                <a:gridCol w="2326825"/>
                <a:gridCol w="2326825"/>
                <a:gridCol w="2326825"/>
                <a:gridCol w="2326825"/>
              </a:tblGrid>
              <a:tr h="407175">
                <a:tc>
                  <a:txBody>
                    <a:bodyPr/>
                    <a:lstStyle/>
                    <a:p>
                      <a:pPr indent="0" lvl="0" marL="0" marR="0" rtl="0" algn="ctr">
                        <a:lnSpc>
                          <a:spcPct val="100000"/>
                        </a:lnSpc>
                        <a:spcBef>
                          <a:spcPts val="0"/>
                        </a:spcBef>
                        <a:spcAft>
                          <a:spcPts val="0"/>
                        </a:spcAft>
                        <a:buNone/>
                      </a:pPr>
                      <a:r>
                        <a:rPr b="1" lang="en-US" sz="1400" u="none" cap="none" strike="noStrike">
                          <a:solidFill>
                            <a:srgbClr val="FFFFFF"/>
                          </a:solidFill>
                          <a:latin typeface="Trebuchet MS"/>
                          <a:ea typeface="Trebuchet MS"/>
                          <a:cs typeface="Trebuchet MS"/>
                          <a:sym typeface="Trebuchet MS"/>
                        </a:rPr>
                        <a:t>Method</a:t>
                      </a:r>
                      <a:endParaRPr b="1">
                        <a:solidFill>
                          <a:srgbClr val="FFFFFF"/>
                        </a:solidFill>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FFFFFF"/>
                          </a:solidFill>
                          <a:latin typeface="Trebuchet MS"/>
                          <a:ea typeface="Trebuchet MS"/>
                          <a:cs typeface="Trebuchet MS"/>
                          <a:sym typeface="Trebuchet MS"/>
                        </a:rPr>
                        <a:t>Scipy Signal (ms)</a:t>
                      </a:r>
                      <a:endParaRPr b="1">
                        <a:solidFill>
                          <a:srgbClr val="FFFFFF"/>
                        </a:solidFill>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FFFFFF"/>
                          </a:solidFill>
                          <a:latin typeface="Trebuchet MS"/>
                          <a:ea typeface="Trebuchet MS"/>
                          <a:cs typeface="Trebuchet MS"/>
                          <a:sym typeface="Trebuchet MS"/>
                        </a:rPr>
                        <a:t>cuSignal (ms)</a:t>
                      </a:r>
                      <a:endParaRPr b="1">
                        <a:solidFill>
                          <a:srgbClr val="FFFFFF"/>
                        </a:solidFill>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FFFFFF"/>
                          </a:solidFill>
                          <a:latin typeface="Trebuchet MS"/>
                          <a:ea typeface="Trebuchet MS"/>
                          <a:cs typeface="Trebuchet MS"/>
                          <a:sym typeface="Trebuchet MS"/>
                        </a:rPr>
                        <a:t>Speedup (xN)</a:t>
                      </a:r>
                      <a:endParaRPr b="1">
                        <a:solidFill>
                          <a:srgbClr val="FFFFFF"/>
                        </a:solidFill>
                        <a:latin typeface="Trebuchet MS"/>
                        <a:ea typeface="Trebuchet MS"/>
                        <a:cs typeface="Trebuchet MS"/>
                        <a:sym typeface="Trebuchet MS"/>
                      </a:endParaRPr>
                    </a:p>
                  </a:txBody>
                  <a:tcPr marT="45725" marB="45725" marR="91450" marL="91450">
                    <a:solidFill>
                      <a:srgbClr val="7400FF"/>
                    </a:solidFill>
                  </a:tcPr>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fftconvolve</a:t>
                      </a:r>
                      <a:endParaRPr b="1" sz="1400" u="none" cap="none" strike="noStrike">
                        <a:solidFill>
                          <a:schemeClr val="lt1"/>
                        </a:solidFill>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28400</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92.2</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308.0</a:t>
                      </a:r>
                      <a:endParaRPr>
                        <a:latin typeface="Trebuchet MS"/>
                        <a:ea typeface="Trebuchet MS"/>
                        <a:cs typeface="Trebuchet MS"/>
                        <a:sym typeface="Trebuchet MS"/>
                      </a:endParaRPr>
                    </a:p>
                  </a:txBody>
                  <a:tcPr marT="45725" marB="45725" marR="91450" marL="91450">
                    <a:solidFill>
                      <a:srgbClr val="D1CAD8"/>
                    </a:solidFill>
                  </a:tcPr>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correlate</a:t>
                      </a:r>
                      <a:endParaRPr b="1">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16800</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48.4</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347.1</a:t>
                      </a:r>
                      <a:endParaRPr>
                        <a:latin typeface="Trebuchet MS"/>
                        <a:ea typeface="Trebuchet MS"/>
                        <a:cs typeface="Trebuchet MS"/>
                        <a:sym typeface="Trebuchet MS"/>
                      </a:endParaRPr>
                    </a:p>
                  </a:txBody>
                  <a:tcPr marT="45725" marB="45725" marR="91450" marL="91450"/>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resample</a:t>
                      </a:r>
                      <a:endParaRPr b="1">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14700</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51.1</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287.7</a:t>
                      </a:r>
                      <a:endParaRPr>
                        <a:latin typeface="Trebuchet MS"/>
                        <a:ea typeface="Trebuchet MS"/>
                        <a:cs typeface="Trebuchet MS"/>
                        <a:sym typeface="Trebuchet MS"/>
                      </a:endParaRPr>
                    </a:p>
                  </a:txBody>
                  <a:tcPr marT="45725" marB="45725" marR="91450" marL="91450">
                    <a:solidFill>
                      <a:srgbClr val="D1CAD8"/>
                    </a:solidFill>
                  </a:tcPr>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resample_poly</a:t>
                      </a:r>
                      <a:endParaRPr b="1" sz="1400" u="none" cap="none" strike="noStrike">
                        <a:solidFill>
                          <a:schemeClr val="lt1"/>
                        </a:solidFill>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3110</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13.7</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227.0</a:t>
                      </a:r>
                      <a:endParaRPr>
                        <a:latin typeface="Trebuchet MS"/>
                        <a:ea typeface="Trebuchet MS"/>
                        <a:cs typeface="Trebuchet MS"/>
                        <a:sym typeface="Trebuchet MS"/>
                      </a:endParaRPr>
                    </a:p>
                  </a:txBody>
                  <a:tcPr marT="45725" marB="45725" marR="91450" marL="91450"/>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welch</a:t>
                      </a:r>
                      <a:endParaRPr b="1">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4620</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53.7</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86.0</a:t>
                      </a:r>
                      <a:endParaRPr>
                        <a:latin typeface="Trebuchet MS"/>
                        <a:ea typeface="Trebuchet MS"/>
                        <a:cs typeface="Trebuchet MS"/>
                        <a:sym typeface="Trebuchet MS"/>
                      </a:endParaRPr>
                    </a:p>
                  </a:txBody>
                  <a:tcPr marT="45725" marB="45725" marR="91450" marL="91450">
                    <a:solidFill>
                      <a:srgbClr val="D1CAD8"/>
                    </a:solidFill>
                  </a:tcPr>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spectrogram</a:t>
                      </a:r>
                      <a:endParaRPr b="1">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2520</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28</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90.0</a:t>
                      </a:r>
                      <a:endParaRPr>
                        <a:latin typeface="Trebuchet MS"/>
                        <a:ea typeface="Trebuchet MS"/>
                        <a:cs typeface="Trebuchet MS"/>
                        <a:sym typeface="Trebuchet MS"/>
                      </a:endParaRPr>
                    </a:p>
                  </a:txBody>
                  <a:tcPr marT="45725" marB="45725" marR="91450" marL="91450"/>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cwt</a:t>
                      </a:r>
                      <a:endParaRPr b="1">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46700</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277</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168.6</a:t>
                      </a:r>
                      <a:endParaRPr>
                        <a:latin typeface="Trebuchet MS"/>
                        <a:ea typeface="Trebuchet MS"/>
                        <a:cs typeface="Trebuchet MS"/>
                        <a:sym typeface="Trebuchet MS"/>
                      </a:endParaRPr>
                    </a:p>
                  </a:txBody>
                  <a:tcPr marT="45725" marB="45725" marR="91450" marL="91450">
                    <a:solidFill>
                      <a:srgbClr val="D1CAD8"/>
                    </a:solidFill>
                  </a:tcPr>
                </a:tc>
              </a:tr>
            </a:tbl>
          </a:graphicData>
        </a:graphic>
      </p:graphicFrame>
      <p:sp>
        <p:nvSpPr>
          <p:cNvPr id="1452" name="Google Shape;1452;p156"/>
          <p:cNvSpPr txBox="1"/>
          <p:nvPr/>
        </p:nvSpPr>
        <p:spPr>
          <a:xfrm>
            <a:off x="985809" y="5263958"/>
            <a:ext cx="9001182"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Trebuchet MS"/>
                <a:ea typeface="Trebuchet MS"/>
                <a:cs typeface="Trebuchet MS"/>
                <a:sym typeface="Trebuchet MS"/>
              </a:rPr>
              <a:t>Learn more about cuSignal functionality and performance by browsing the </a:t>
            </a:r>
            <a:r>
              <a:rPr b="0" i="0" lang="en-US" sz="1800" u="sng" cap="none" strike="noStrike">
                <a:solidFill>
                  <a:schemeClr val="hlink"/>
                </a:solidFill>
                <a:latin typeface="Trebuchet MS"/>
                <a:ea typeface="Trebuchet MS"/>
                <a:cs typeface="Trebuchet MS"/>
                <a:sym typeface="Trebuchet MS"/>
                <a:hlinkClick r:id="rId3"/>
              </a:rPr>
              <a:t>notebooks</a:t>
            </a:r>
            <a:endParaRPr b="0" i="0" sz="1800" u="none" cap="none" strike="noStrike">
              <a:solidFill>
                <a:srgbClr val="000000"/>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57"/>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Efficient Memory Handling</a:t>
            </a:r>
            <a:endParaRPr/>
          </a:p>
        </p:txBody>
      </p:sp>
      <p:sp>
        <p:nvSpPr>
          <p:cNvPr id="1458" name="Google Shape;1458;p157"/>
          <p:cNvSpPr txBox="1"/>
          <p:nvPr/>
        </p:nvSpPr>
        <p:spPr>
          <a:xfrm>
            <a:off x="498348" y="1519190"/>
            <a:ext cx="4635431" cy="61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US" sz="1800" u="none" cap="none" strike="noStrike">
                <a:solidFill>
                  <a:srgbClr val="4C4C4C"/>
                </a:solidFill>
                <a:latin typeface="Trebuchet MS"/>
                <a:ea typeface="Trebuchet MS"/>
                <a:cs typeface="Trebuchet MS"/>
                <a:sym typeface="Trebuchet MS"/>
              </a:rPr>
              <a:t>Seamless Data Handoff from cuSignal to PyTorch &gt;=1.4</a:t>
            </a:r>
            <a:endParaRPr/>
          </a:p>
        </p:txBody>
      </p:sp>
      <p:sp>
        <p:nvSpPr>
          <p:cNvPr id="1459" name="Google Shape;1459;p157"/>
          <p:cNvSpPr txBox="1"/>
          <p:nvPr/>
        </p:nvSpPr>
        <p:spPr>
          <a:xfrm>
            <a:off x="498349" y="2068997"/>
            <a:ext cx="4635430" cy="52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900"/>
              </a:spcBef>
              <a:spcAft>
                <a:spcPts val="0"/>
              </a:spcAft>
              <a:buClr>
                <a:schemeClr val="dk1"/>
              </a:buClr>
              <a:buSzPts val="2000"/>
              <a:buFont typeface="Trebuchet MS"/>
              <a:buNone/>
            </a:pPr>
            <a:r>
              <a:rPr b="0" i="0" lang="en-US" sz="1200" u="none" cap="none" strike="noStrike">
                <a:solidFill>
                  <a:schemeClr val="lt2"/>
                </a:solidFill>
                <a:latin typeface="Trebuchet MS"/>
                <a:ea typeface="Trebuchet MS"/>
                <a:cs typeface="Trebuchet MS"/>
                <a:sym typeface="Trebuchet MS"/>
              </a:rPr>
              <a:t>Leveraging the </a:t>
            </a:r>
            <a:r>
              <a:rPr b="0" i="1" lang="en-US" sz="1200" u="none" cap="none" strike="noStrike">
                <a:solidFill>
                  <a:schemeClr val="lt2"/>
                </a:solidFill>
                <a:latin typeface="Trebuchet MS"/>
                <a:ea typeface="Trebuchet MS"/>
                <a:cs typeface="Trebuchet MS"/>
                <a:sym typeface="Trebuchet MS"/>
              </a:rPr>
              <a:t>__cuda_array_interface__</a:t>
            </a:r>
            <a:r>
              <a:rPr b="0" i="0" lang="en-US" sz="1200" u="none" cap="none" strike="noStrike">
                <a:solidFill>
                  <a:schemeClr val="lt2"/>
                </a:solidFill>
                <a:latin typeface="Trebuchet MS"/>
                <a:ea typeface="Trebuchet MS"/>
                <a:cs typeface="Trebuchet MS"/>
                <a:sym typeface="Trebuchet MS"/>
              </a:rPr>
              <a:t> for Speed of Light End-to-End Performance</a:t>
            </a:r>
            <a:endParaRPr/>
          </a:p>
          <a:p>
            <a:pPr indent="-228600" lvl="0" marL="457200" marR="0" rtl="0" algn="ctr">
              <a:lnSpc>
                <a:spcPct val="90000"/>
              </a:lnSpc>
              <a:spcBef>
                <a:spcPts val="900"/>
              </a:spcBef>
              <a:spcAft>
                <a:spcPts val="0"/>
              </a:spcAft>
              <a:buClr>
                <a:schemeClr val="dk1"/>
              </a:buClr>
              <a:buSzPts val="2000"/>
              <a:buFont typeface="Trebuchet MS"/>
              <a:buNone/>
            </a:pPr>
            <a:r>
              <a:t/>
            </a:r>
            <a:endParaRPr b="0" i="0" sz="1400" u="none" cap="none" strike="noStrike">
              <a:solidFill>
                <a:schemeClr val="lt2"/>
              </a:solidFill>
              <a:latin typeface="Trebuchet MS"/>
              <a:ea typeface="Trebuchet MS"/>
              <a:cs typeface="Trebuchet MS"/>
              <a:sym typeface="Trebuchet MS"/>
            </a:endParaRPr>
          </a:p>
        </p:txBody>
      </p:sp>
      <p:pic>
        <p:nvPicPr>
          <p:cNvPr id="1460" name="Google Shape;1460;p157"/>
          <p:cNvPicPr preferRelativeResize="0"/>
          <p:nvPr/>
        </p:nvPicPr>
        <p:blipFill rotWithShape="1">
          <a:blip r:embed="rId3">
            <a:alphaModFix/>
          </a:blip>
          <a:srcRect b="0" l="0" r="1039" t="0"/>
          <a:stretch/>
        </p:blipFill>
        <p:spPr>
          <a:xfrm>
            <a:off x="577775" y="2755325"/>
            <a:ext cx="4435725" cy="2772075"/>
          </a:xfrm>
          <a:prstGeom prst="rect">
            <a:avLst/>
          </a:prstGeom>
          <a:noFill/>
          <a:ln>
            <a:noFill/>
          </a:ln>
        </p:spPr>
      </p:pic>
      <p:sp>
        <p:nvSpPr>
          <p:cNvPr id="1461" name="Google Shape;1461;p157"/>
          <p:cNvSpPr txBox="1"/>
          <p:nvPr/>
        </p:nvSpPr>
        <p:spPr>
          <a:xfrm>
            <a:off x="5797255" y="1519190"/>
            <a:ext cx="4635431" cy="61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US" sz="1800" u="none" cap="none" strike="noStrike">
                <a:solidFill>
                  <a:schemeClr val="dk2"/>
                </a:solidFill>
                <a:latin typeface="Trebuchet MS"/>
                <a:ea typeface="Trebuchet MS"/>
                <a:cs typeface="Trebuchet MS"/>
                <a:sym typeface="Trebuchet MS"/>
              </a:rPr>
              <a:t>Enabling Online Signal Processing with Zero-Copy Memory</a:t>
            </a:r>
            <a:endParaRPr/>
          </a:p>
        </p:txBody>
      </p:sp>
      <p:sp>
        <p:nvSpPr>
          <p:cNvPr id="1462" name="Google Shape;1462;p157"/>
          <p:cNvSpPr txBox="1"/>
          <p:nvPr/>
        </p:nvSpPr>
        <p:spPr>
          <a:xfrm>
            <a:off x="5797256" y="2068997"/>
            <a:ext cx="4635430" cy="52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900"/>
              </a:spcBef>
              <a:spcAft>
                <a:spcPts val="0"/>
              </a:spcAft>
              <a:buClr>
                <a:schemeClr val="dk1"/>
              </a:buClr>
              <a:buSzPts val="2000"/>
              <a:buFont typeface="Trebuchet MS"/>
              <a:buNone/>
            </a:pPr>
            <a:r>
              <a:rPr b="0" i="0" lang="en-US" sz="1200" u="none" cap="none" strike="noStrike">
                <a:solidFill>
                  <a:schemeClr val="lt2"/>
                </a:solidFill>
                <a:latin typeface="Trebuchet MS"/>
                <a:ea typeface="Trebuchet MS"/>
                <a:cs typeface="Trebuchet MS"/>
                <a:sym typeface="Trebuchet MS"/>
              </a:rPr>
              <a:t>CPU &lt;-&gt; GPU Direct Memory Access with Numba’s Mapped Array</a:t>
            </a:r>
            <a:endParaRPr/>
          </a:p>
          <a:p>
            <a:pPr indent="-228600" lvl="0" marL="457200" marR="0" rtl="0" algn="ctr">
              <a:lnSpc>
                <a:spcPct val="90000"/>
              </a:lnSpc>
              <a:spcBef>
                <a:spcPts val="900"/>
              </a:spcBef>
              <a:spcAft>
                <a:spcPts val="0"/>
              </a:spcAft>
              <a:buClr>
                <a:schemeClr val="dk1"/>
              </a:buClr>
              <a:buSzPts val="2000"/>
              <a:buFont typeface="Trebuchet MS"/>
              <a:buNone/>
            </a:pPr>
            <a:r>
              <a:t/>
            </a:r>
            <a:endParaRPr b="0" i="0" sz="1400" u="none" cap="none" strike="noStrike">
              <a:solidFill>
                <a:schemeClr val="lt2"/>
              </a:solidFill>
              <a:latin typeface="Trebuchet MS"/>
              <a:ea typeface="Trebuchet MS"/>
              <a:cs typeface="Trebuchet MS"/>
              <a:sym typeface="Trebuchet MS"/>
            </a:endParaRPr>
          </a:p>
        </p:txBody>
      </p:sp>
      <p:pic>
        <p:nvPicPr>
          <p:cNvPr id="1463" name="Google Shape;1463;p157"/>
          <p:cNvPicPr preferRelativeResize="0"/>
          <p:nvPr/>
        </p:nvPicPr>
        <p:blipFill rotWithShape="1">
          <a:blip r:embed="rId4">
            <a:alphaModFix/>
          </a:blip>
          <a:srcRect b="0" l="0" r="0" t="0"/>
          <a:stretch/>
        </p:blipFill>
        <p:spPr>
          <a:xfrm>
            <a:off x="6381350" y="2482538"/>
            <a:ext cx="3467225" cy="33176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158"/>
          <p:cNvSpPr txBox="1"/>
          <p:nvPr>
            <p:ph type="title"/>
          </p:nvPr>
        </p:nvSpPr>
        <p:spPr>
          <a:xfrm>
            <a:off x="1864071" y="2399131"/>
            <a:ext cx="7244700" cy="1374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Community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159"/>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4C4C4C"/>
              </a:buClr>
              <a:buSzPts val="1400"/>
              <a:buFont typeface="Trebuchet MS"/>
              <a:buNone/>
            </a:pPr>
            <a:r>
              <a:rPr lang="en-US">
                <a:solidFill>
                  <a:srgbClr val="4C4C4C"/>
                </a:solidFill>
              </a:rPr>
              <a:t>Ecosystem Partners</a:t>
            </a:r>
            <a:endParaRPr b="1" i="0" sz="3600" u="none" cap="none" strike="noStrike">
              <a:solidFill>
                <a:srgbClr val="4C4C4C"/>
              </a:solidFill>
              <a:latin typeface="Trebuchet MS"/>
              <a:ea typeface="Trebuchet MS"/>
              <a:cs typeface="Trebuchet MS"/>
              <a:sym typeface="Trebuchet MS"/>
            </a:endParaRPr>
          </a:p>
        </p:txBody>
      </p:sp>
      <p:pic>
        <p:nvPicPr>
          <p:cNvPr id="1474" name="Google Shape;1474;p159"/>
          <p:cNvPicPr preferRelativeResize="0"/>
          <p:nvPr/>
        </p:nvPicPr>
        <p:blipFill rotWithShape="1">
          <a:blip r:embed="rId3">
            <a:alphaModFix/>
          </a:blip>
          <a:srcRect b="0" l="298" r="308" t="546"/>
          <a:stretch/>
        </p:blipFill>
        <p:spPr>
          <a:xfrm>
            <a:off x="2516450" y="1352550"/>
            <a:ext cx="5939897" cy="444092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Google Shape;1480;p16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Building on top of RAPIDS</a:t>
            </a:r>
            <a:endParaRPr/>
          </a:p>
        </p:txBody>
      </p:sp>
      <p:sp>
        <p:nvSpPr>
          <p:cNvPr id="1481" name="Google Shape;1481;p160"/>
          <p:cNvSpPr txBox="1"/>
          <p:nvPr>
            <p:ph idx="2" type="body"/>
          </p:nvPr>
        </p:nvSpPr>
        <p:spPr>
          <a:xfrm>
            <a:off x="498348" y="1259533"/>
            <a:ext cx="9976200" cy="525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A bigger, better, stronger ecosystem for all</a:t>
            </a:r>
            <a:endParaRPr/>
          </a:p>
        </p:txBody>
      </p:sp>
      <p:pic>
        <p:nvPicPr>
          <p:cNvPr id="1482" name="Google Shape;1482;p160"/>
          <p:cNvPicPr preferRelativeResize="0"/>
          <p:nvPr/>
        </p:nvPicPr>
        <p:blipFill>
          <a:blip r:embed="rId3">
            <a:alphaModFix/>
          </a:blip>
          <a:stretch>
            <a:fillRect/>
          </a:stretch>
        </p:blipFill>
        <p:spPr>
          <a:xfrm>
            <a:off x="4090225" y="1785125"/>
            <a:ext cx="2792350" cy="2279350"/>
          </a:xfrm>
          <a:prstGeom prst="rect">
            <a:avLst/>
          </a:prstGeom>
          <a:noFill/>
          <a:ln>
            <a:noFill/>
          </a:ln>
        </p:spPr>
      </p:pic>
      <p:pic>
        <p:nvPicPr>
          <p:cNvPr id="1483" name="Google Shape;1483;p160"/>
          <p:cNvPicPr preferRelativeResize="0"/>
          <p:nvPr/>
        </p:nvPicPr>
        <p:blipFill>
          <a:blip r:embed="rId4">
            <a:alphaModFix/>
          </a:blip>
          <a:stretch>
            <a:fillRect/>
          </a:stretch>
        </p:blipFill>
        <p:spPr>
          <a:xfrm>
            <a:off x="498349" y="2282339"/>
            <a:ext cx="2792351" cy="1284913"/>
          </a:xfrm>
          <a:prstGeom prst="rect">
            <a:avLst/>
          </a:prstGeom>
          <a:noFill/>
          <a:ln>
            <a:noFill/>
          </a:ln>
        </p:spPr>
      </p:pic>
      <p:sp>
        <p:nvSpPr>
          <p:cNvPr id="1484" name="Google Shape;1484;p160"/>
          <p:cNvSpPr txBox="1"/>
          <p:nvPr/>
        </p:nvSpPr>
        <p:spPr>
          <a:xfrm>
            <a:off x="7682100" y="2465350"/>
            <a:ext cx="2229300" cy="9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latin typeface="Trebuchet MS"/>
                <a:ea typeface="Trebuchet MS"/>
                <a:cs typeface="Trebuchet MS"/>
                <a:sym typeface="Trebuchet MS"/>
              </a:rPr>
              <a:t>Streamz</a:t>
            </a:r>
            <a:endParaRPr b="1" sz="3600">
              <a:latin typeface="Trebuchet MS"/>
              <a:ea typeface="Trebuchet MS"/>
              <a:cs typeface="Trebuchet MS"/>
              <a:sym typeface="Trebuchet MS"/>
            </a:endParaRPr>
          </a:p>
        </p:txBody>
      </p:sp>
      <p:sp>
        <p:nvSpPr>
          <p:cNvPr id="1485" name="Google Shape;1485;p160"/>
          <p:cNvSpPr txBox="1"/>
          <p:nvPr>
            <p:ph idx="1" type="body"/>
          </p:nvPr>
        </p:nvSpPr>
        <p:spPr>
          <a:xfrm>
            <a:off x="498350" y="4420100"/>
            <a:ext cx="2792400" cy="1284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a:solidFill>
                  <a:srgbClr val="000000"/>
                </a:solidFill>
              </a:rPr>
              <a:t>High-Performance Serverless event and data processing that utilizes RAPIDS for GPU Acceleration</a:t>
            </a:r>
            <a:endParaRPr>
              <a:solidFill>
                <a:srgbClr val="000000"/>
              </a:solidFill>
            </a:endParaRPr>
          </a:p>
        </p:txBody>
      </p:sp>
      <p:sp>
        <p:nvSpPr>
          <p:cNvPr id="1486" name="Google Shape;1486;p160"/>
          <p:cNvSpPr txBox="1"/>
          <p:nvPr>
            <p:ph idx="1" type="body"/>
          </p:nvPr>
        </p:nvSpPr>
        <p:spPr>
          <a:xfrm>
            <a:off x="7682100" y="4420100"/>
            <a:ext cx="2229300" cy="1284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a:solidFill>
                  <a:srgbClr val="000000"/>
                </a:solidFill>
              </a:rPr>
              <a:t>Distributed s</a:t>
            </a:r>
            <a:r>
              <a:rPr b="1" lang="en-US">
                <a:solidFill>
                  <a:srgbClr val="000000"/>
                </a:solidFill>
              </a:rPr>
              <a:t>tream processing using RAPIDS and Dask</a:t>
            </a:r>
            <a:endParaRPr>
              <a:solidFill>
                <a:srgbClr val="000000"/>
              </a:solidFill>
            </a:endParaRPr>
          </a:p>
        </p:txBody>
      </p:sp>
      <p:sp>
        <p:nvSpPr>
          <p:cNvPr id="1487" name="Google Shape;1487;p160"/>
          <p:cNvSpPr txBox="1"/>
          <p:nvPr>
            <p:ph idx="1" type="body"/>
          </p:nvPr>
        </p:nvSpPr>
        <p:spPr>
          <a:xfrm>
            <a:off x="4090225" y="4420100"/>
            <a:ext cx="2792400" cy="1284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a:solidFill>
                  <a:srgbClr val="000000"/>
                </a:solidFill>
              </a:rPr>
              <a:t>GPU accelerated SQL engine built on top of RAPIDS</a:t>
            </a:r>
            <a:endParaRPr b="1">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161"/>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BlazingSQL</a:t>
            </a:r>
            <a:endParaRPr/>
          </a:p>
        </p:txBody>
      </p:sp>
      <p:grpSp>
        <p:nvGrpSpPr>
          <p:cNvPr id="1493" name="Google Shape;1493;p161"/>
          <p:cNvGrpSpPr/>
          <p:nvPr/>
        </p:nvGrpSpPr>
        <p:grpSpPr>
          <a:xfrm>
            <a:off x="498338" y="1708925"/>
            <a:ext cx="4657975" cy="3245797"/>
            <a:chOff x="718175" y="539375"/>
            <a:chExt cx="4657975" cy="3245797"/>
          </a:xfrm>
        </p:grpSpPr>
        <p:pic>
          <p:nvPicPr>
            <p:cNvPr id="1494" name="Google Shape;1494;p161"/>
            <p:cNvPicPr preferRelativeResize="0"/>
            <p:nvPr/>
          </p:nvPicPr>
          <p:blipFill rotWithShape="1">
            <a:blip r:embed="rId3">
              <a:alphaModFix/>
            </a:blip>
            <a:srcRect b="0" l="0" r="0" t="0"/>
            <a:stretch/>
          </p:blipFill>
          <p:spPr>
            <a:xfrm>
              <a:off x="2027470" y="1359279"/>
              <a:ext cx="689548" cy="684051"/>
            </a:xfrm>
            <a:prstGeom prst="rect">
              <a:avLst/>
            </a:prstGeom>
            <a:noFill/>
            <a:ln>
              <a:noFill/>
            </a:ln>
          </p:spPr>
        </p:pic>
        <p:pic>
          <p:nvPicPr>
            <p:cNvPr id="1495" name="Google Shape;1495;p161"/>
            <p:cNvPicPr preferRelativeResize="0"/>
            <p:nvPr/>
          </p:nvPicPr>
          <p:blipFill rotWithShape="1">
            <a:blip r:embed="rId4">
              <a:alphaModFix/>
            </a:blip>
            <a:srcRect b="0" l="99" r="99" t="0"/>
            <a:stretch/>
          </p:blipFill>
          <p:spPr>
            <a:xfrm>
              <a:off x="2217350" y="539375"/>
              <a:ext cx="1569875" cy="336625"/>
            </a:xfrm>
            <a:prstGeom prst="rect">
              <a:avLst/>
            </a:prstGeom>
            <a:noFill/>
            <a:ln>
              <a:noFill/>
            </a:ln>
          </p:spPr>
        </p:pic>
        <p:pic>
          <p:nvPicPr>
            <p:cNvPr id="1496" name="Google Shape;1496;p161"/>
            <p:cNvPicPr preferRelativeResize="0"/>
            <p:nvPr/>
          </p:nvPicPr>
          <p:blipFill rotWithShape="1">
            <a:blip r:embed="rId5">
              <a:alphaModFix/>
            </a:blip>
            <a:srcRect b="0" l="0" r="0" t="0"/>
            <a:stretch/>
          </p:blipFill>
          <p:spPr>
            <a:xfrm>
              <a:off x="3255354" y="1333806"/>
              <a:ext cx="719177" cy="734997"/>
            </a:xfrm>
            <a:prstGeom prst="rect">
              <a:avLst/>
            </a:prstGeom>
            <a:noFill/>
            <a:ln>
              <a:noFill/>
            </a:ln>
          </p:spPr>
        </p:pic>
        <p:pic>
          <p:nvPicPr>
            <p:cNvPr id="1497" name="Google Shape;1497;p161"/>
            <p:cNvPicPr preferRelativeResize="0"/>
            <p:nvPr/>
          </p:nvPicPr>
          <p:blipFill rotWithShape="1">
            <a:blip r:embed="rId6">
              <a:alphaModFix/>
            </a:blip>
            <a:srcRect b="0" l="59" r="69" t="0"/>
            <a:stretch/>
          </p:blipFill>
          <p:spPr>
            <a:xfrm>
              <a:off x="872595" y="1309106"/>
              <a:ext cx="666160" cy="784398"/>
            </a:xfrm>
            <a:prstGeom prst="rect">
              <a:avLst/>
            </a:prstGeom>
            <a:noFill/>
            <a:ln>
              <a:noFill/>
            </a:ln>
          </p:spPr>
        </p:pic>
        <p:pic>
          <p:nvPicPr>
            <p:cNvPr id="1498" name="Google Shape;1498;p161"/>
            <p:cNvPicPr preferRelativeResize="0"/>
            <p:nvPr/>
          </p:nvPicPr>
          <p:blipFill rotWithShape="1">
            <a:blip r:embed="rId7">
              <a:alphaModFix/>
            </a:blip>
            <a:srcRect b="0" l="0" r="0" t="0"/>
            <a:stretch/>
          </p:blipFill>
          <p:spPr>
            <a:xfrm>
              <a:off x="4396503" y="1321450"/>
              <a:ext cx="851684" cy="759700"/>
            </a:xfrm>
            <a:prstGeom prst="rect">
              <a:avLst/>
            </a:prstGeom>
            <a:noFill/>
            <a:ln>
              <a:noFill/>
            </a:ln>
          </p:spPr>
        </p:pic>
        <p:pic>
          <p:nvPicPr>
            <p:cNvPr id="1499" name="Google Shape;1499;p161"/>
            <p:cNvPicPr preferRelativeResize="0"/>
            <p:nvPr/>
          </p:nvPicPr>
          <p:blipFill rotWithShape="1">
            <a:blip r:embed="rId8">
              <a:alphaModFix/>
            </a:blip>
            <a:srcRect b="179" l="0" r="0" t="189"/>
            <a:stretch/>
          </p:blipFill>
          <p:spPr>
            <a:xfrm>
              <a:off x="2326527" y="969523"/>
              <a:ext cx="1351528" cy="336625"/>
            </a:xfrm>
            <a:prstGeom prst="rect">
              <a:avLst/>
            </a:prstGeom>
            <a:noFill/>
            <a:ln>
              <a:noFill/>
            </a:ln>
          </p:spPr>
        </p:pic>
        <p:pic>
          <p:nvPicPr>
            <p:cNvPr id="1500" name="Google Shape;1500;p161"/>
            <p:cNvPicPr preferRelativeResize="0"/>
            <p:nvPr/>
          </p:nvPicPr>
          <p:blipFill>
            <a:blip r:embed="rId9">
              <a:alphaModFix/>
            </a:blip>
            <a:stretch>
              <a:fillRect/>
            </a:stretch>
          </p:blipFill>
          <p:spPr>
            <a:xfrm>
              <a:off x="1218238" y="2551021"/>
              <a:ext cx="3609499" cy="312779"/>
            </a:xfrm>
            <a:prstGeom prst="rect">
              <a:avLst/>
            </a:prstGeom>
            <a:noFill/>
            <a:ln>
              <a:noFill/>
            </a:ln>
          </p:spPr>
        </p:pic>
        <p:pic>
          <p:nvPicPr>
            <p:cNvPr id="1501" name="Google Shape;1501;p161"/>
            <p:cNvPicPr preferRelativeResize="0"/>
            <p:nvPr/>
          </p:nvPicPr>
          <p:blipFill>
            <a:blip r:embed="rId10">
              <a:alphaModFix/>
            </a:blip>
            <a:stretch>
              <a:fillRect/>
            </a:stretch>
          </p:blipFill>
          <p:spPr>
            <a:xfrm>
              <a:off x="2142100" y="3183875"/>
              <a:ext cx="1761799" cy="601297"/>
            </a:xfrm>
            <a:prstGeom prst="rect">
              <a:avLst/>
            </a:prstGeom>
            <a:noFill/>
            <a:ln>
              <a:noFill/>
            </a:ln>
          </p:spPr>
        </p:pic>
        <p:sp>
          <p:nvSpPr>
            <p:cNvPr id="1502" name="Google Shape;1502;p161"/>
            <p:cNvSpPr txBox="1"/>
            <p:nvPr/>
          </p:nvSpPr>
          <p:spPr>
            <a:xfrm>
              <a:off x="2769050" y="824625"/>
              <a:ext cx="4665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rgbClr val="6F5DB2"/>
                  </a:solidFill>
                  <a:latin typeface="News Cycle"/>
                  <a:ea typeface="News Cycle"/>
                  <a:cs typeface="News Cycle"/>
                  <a:sym typeface="News Cycle"/>
                </a:rPr>
                <a:t>AI</a:t>
              </a:r>
              <a:endParaRPr b="1" sz="1500">
                <a:solidFill>
                  <a:srgbClr val="6F5DB2"/>
                </a:solidFill>
                <a:latin typeface="News Cycle"/>
                <a:ea typeface="News Cycle"/>
                <a:cs typeface="News Cycle"/>
                <a:sym typeface="News Cycle"/>
              </a:endParaRPr>
            </a:p>
          </p:txBody>
        </p:sp>
        <p:sp>
          <p:nvSpPr>
            <p:cNvPr id="1503" name="Google Shape;1503;p161"/>
            <p:cNvSpPr txBox="1"/>
            <p:nvPr/>
          </p:nvSpPr>
          <p:spPr>
            <a:xfrm>
              <a:off x="718175" y="2245850"/>
              <a:ext cx="9729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rgbClr val="44B190"/>
                  </a:solidFill>
                  <a:latin typeface="News Cycle"/>
                  <a:ea typeface="News Cycle"/>
                  <a:cs typeface="News Cycle"/>
                  <a:sym typeface="News Cycle"/>
                </a:rPr>
                <a:t>SQL Queries</a:t>
              </a:r>
              <a:endParaRPr sz="1050">
                <a:solidFill>
                  <a:srgbClr val="44B190"/>
                </a:solidFill>
                <a:latin typeface="News Cycle"/>
                <a:ea typeface="News Cycle"/>
                <a:cs typeface="News Cycle"/>
                <a:sym typeface="News Cycle"/>
              </a:endParaRPr>
            </a:p>
          </p:txBody>
        </p:sp>
        <p:sp>
          <p:nvSpPr>
            <p:cNvPr id="1504" name="Google Shape;1504;p161"/>
            <p:cNvSpPr txBox="1"/>
            <p:nvPr/>
          </p:nvSpPr>
          <p:spPr>
            <a:xfrm>
              <a:off x="1783500" y="2245850"/>
              <a:ext cx="11754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rgbClr val="6F5DB2"/>
                  </a:solidFill>
                  <a:latin typeface="News Cycle"/>
                  <a:ea typeface="News Cycle"/>
                  <a:cs typeface="News Cycle"/>
                  <a:sym typeface="News Cycle"/>
                </a:rPr>
                <a:t>Data Preparation</a:t>
              </a:r>
              <a:endParaRPr sz="1050">
                <a:solidFill>
                  <a:srgbClr val="6F5DB2"/>
                </a:solidFill>
                <a:latin typeface="News Cycle"/>
                <a:ea typeface="News Cycle"/>
                <a:cs typeface="News Cycle"/>
                <a:sym typeface="News Cycle"/>
              </a:endParaRPr>
            </a:p>
          </p:txBody>
        </p:sp>
        <p:sp>
          <p:nvSpPr>
            <p:cNvPr id="1505" name="Google Shape;1505;p161"/>
            <p:cNvSpPr txBox="1"/>
            <p:nvPr/>
          </p:nvSpPr>
          <p:spPr>
            <a:xfrm>
              <a:off x="3031925" y="2246685"/>
              <a:ext cx="11754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rgbClr val="6F5DB2"/>
                  </a:solidFill>
                  <a:latin typeface="News Cycle"/>
                  <a:ea typeface="News Cycle"/>
                  <a:cs typeface="News Cycle"/>
                  <a:sym typeface="News Cycle"/>
                </a:rPr>
                <a:t>Machine Learning</a:t>
              </a:r>
              <a:endParaRPr sz="1050">
                <a:solidFill>
                  <a:srgbClr val="6F5DB2"/>
                </a:solidFill>
                <a:latin typeface="News Cycle"/>
                <a:ea typeface="News Cycle"/>
                <a:cs typeface="News Cycle"/>
                <a:sym typeface="News Cycle"/>
              </a:endParaRPr>
            </a:p>
          </p:txBody>
        </p:sp>
        <p:sp>
          <p:nvSpPr>
            <p:cNvPr id="1506" name="Google Shape;1506;p161"/>
            <p:cNvSpPr txBox="1"/>
            <p:nvPr/>
          </p:nvSpPr>
          <p:spPr>
            <a:xfrm>
              <a:off x="4266450" y="2245850"/>
              <a:ext cx="11097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rgbClr val="6F5DB2"/>
                  </a:solidFill>
                  <a:latin typeface="News Cycle"/>
                  <a:ea typeface="News Cycle"/>
                  <a:cs typeface="News Cycle"/>
                  <a:sym typeface="News Cycle"/>
                </a:rPr>
                <a:t>Graph Analytics</a:t>
              </a:r>
              <a:endParaRPr sz="1050">
                <a:solidFill>
                  <a:srgbClr val="6F5DB2"/>
                </a:solidFill>
                <a:latin typeface="News Cycle"/>
                <a:ea typeface="News Cycle"/>
                <a:cs typeface="News Cycle"/>
                <a:sym typeface="News Cycle"/>
              </a:endParaRPr>
            </a:p>
          </p:txBody>
        </p:sp>
        <p:sp>
          <p:nvSpPr>
            <p:cNvPr id="1507" name="Google Shape;1507;p161"/>
            <p:cNvSpPr txBox="1"/>
            <p:nvPr/>
          </p:nvSpPr>
          <p:spPr>
            <a:xfrm>
              <a:off x="1909950" y="2835225"/>
              <a:ext cx="2243100" cy="3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595959"/>
                  </a:solidFill>
                  <a:latin typeface="News Cycle"/>
                  <a:ea typeface="News Cycle"/>
                  <a:cs typeface="News Cycle"/>
                  <a:sym typeface="News Cycle"/>
                </a:rPr>
                <a:t>Apache Arrow on GPU</a:t>
              </a:r>
              <a:endParaRPr b="1">
                <a:solidFill>
                  <a:srgbClr val="595959"/>
                </a:solidFill>
                <a:latin typeface="News Cycle"/>
                <a:ea typeface="News Cycle"/>
                <a:cs typeface="News Cycle"/>
                <a:sym typeface="News Cycle"/>
              </a:endParaRPr>
            </a:p>
          </p:txBody>
        </p:sp>
        <p:sp>
          <p:nvSpPr>
            <p:cNvPr id="1508" name="Google Shape;1508;p161"/>
            <p:cNvSpPr txBox="1"/>
            <p:nvPr/>
          </p:nvSpPr>
          <p:spPr>
            <a:xfrm>
              <a:off x="718188" y="2029225"/>
              <a:ext cx="9924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44B190"/>
                  </a:solidFill>
                  <a:latin typeface="News Cycle"/>
                  <a:ea typeface="News Cycle"/>
                  <a:cs typeface="News Cycle"/>
                  <a:sym typeface="News Cycle"/>
                </a:rPr>
                <a:t>blazingSQL</a:t>
              </a:r>
              <a:endParaRPr b="1">
                <a:solidFill>
                  <a:srgbClr val="44B190"/>
                </a:solidFill>
                <a:latin typeface="News Cycle"/>
                <a:ea typeface="News Cycle"/>
                <a:cs typeface="News Cycle"/>
                <a:sym typeface="News Cycle"/>
              </a:endParaRPr>
            </a:p>
          </p:txBody>
        </p:sp>
        <p:sp>
          <p:nvSpPr>
            <p:cNvPr id="1509" name="Google Shape;1509;p161"/>
            <p:cNvSpPr txBox="1"/>
            <p:nvPr/>
          </p:nvSpPr>
          <p:spPr>
            <a:xfrm>
              <a:off x="1884754" y="2030261"/>
              <a:ext cx="97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6F5DB2"/>
                  </a:solidFill>
                  <a:latin typeface="News Cycle"/>
                  <a:ea typeface="News Cycle"/>
                  <a:cs typeface="News Cycle"/>
                  <a:sym typeface="News Cycle"/>
                </a:rPr>
                <a:t>cuDF</a:t>
              </a:r>
              <a:endParaRPr b="1">
                <a:solidFill>
                  <a:srgbClr val="6F5DB2"/>
                </a:solidFill>
                <a:latin typeface="News Cycle"/>
                <a:ea typeface="News Cycle"/>
                <a:cs typeface="News Cycle"/>
                <a:sym typeface="News Cycle"/>
              </a:endParaRPr>
            </a:p>
          </p:txBody>
        </p:sp>
        <p:sp>
          <p:nvSpPr>
            <p:cNvPr id="1510" name="Google Shape;1510;p161"/>
            <p:cNvSpPr txBox="1"/>
            <p:nvPr/>
          </p:nvSpPr>
          <p:spPr>
            <a:xfrm>
              <a:off x="3133183" y="2030247"/>
              <a:ext cx="97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6F5DB2"/>
                  </a:solidFill>
                  <a:latin typeface="News Cycle"/>
                  <a:ea typeface="News Cycle"/>
                  <a:cs typeface="News Cycle"/>
                  <a:sym typeface="News Cycle"/>
                </a:rPr>
                <a:t>cuML</a:t>
              </a:r>
              <a:endParaRPr b="1">
                <a:solidFill>
                  <a:srgbClr val="6F5DB2"/>
                </a:solidFill>
                <a:latin typeface="News Cycle"/>
                <a:ea typeface="News Cycle"/>
                <a:cs typeface="News Cycle"/>
                <a:sym typeface="News Cycle"/>
              </a:endParaRPr>
            </a:p>
          </p:txBody>
        </p:sp>
        <p:sp>
          <p:nvSpPr>
            <p:cNvPr id="1511" name="Google Shape;1511;p161"/>
            <p:cNvSpPr txBox="1"/>
            <p:nvPr/>
          </p:nvSpPr>
          <p:spPr>
            <a:xfrm>
              <a:off x="4334849" y="2030247"/>
              <a:ext cx="97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6F5DB2"/>
                  </a:solidFill>
                  <a:latin typeface="News Cycle"/>
                  <a:ea typeface="News Cycle"/>
                  <a:cs typeface="News Cycle"/>
                  <a:sym typeface="News Cycle"/>
                </a:rPr>
                <a:t>cuGRAPH</a:t>
              </a:r>
              <a:endParaRPr b="1">
                <a:solidFill>
                  <a:srgbClr val="6F5DB2"/>
                </a:solidFill>
                <a:latin typeface="News Cycle"/>
                <a:ea typeface="News Cycle"/>
                <a:cs typeface="News Cycle"/>
                <a:sym typeface="News Cycle"/>
              </a:endParaRPr>
            </a:p>
          </p:txBody>
        </p:sp>
      </p:grpSp>
      <p:pic>
        <p:nvPicPr>
          <p:cNvPr id="1512" name="Google Shape;1512;p161"/>
          <p:cNvPicPr preferRelativeResize="0"/>
          <p:nvPr/>
        </p:nvPicPr>
        <p:blipFill>
          <a:blip r:embed="rId11">
            <a:alphaModFix/>
          </a:blip>
          <a:stretch>
            <a:fillRect/>
          </a:stretch>
        </p:blipFill>
        <p:spPr>
          <a:xfrm>
            <a:off x="5364463" y="1708925"/>
            <a:ext cx="5511684" cy="31411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grpSp>
        <p:nvGrpSpPr>
          <p:cNvPr id="1517" name="Google Shape;1517;p162"/>
          <p:cNvGrpSpPr/>
          <p:nvPr/>
        </p:nvGrpSpPr>
        <p:grpSpPr>
          <a:xfrm>
            <a:off x="2243975" y="1252225"/>
            <a:ext cx="6484850" cy="4251325"/>
            <a:chOff x="1827900" y="1252225"/>
            <a:chExt cx="6484850" cy="4251325"/>
          </a:xfrm>
        </p:grpSpPr>
        <p:sp>
          <p:nvSpPr>
            <p:cNvPr id="1518" name="Google Shape;1518;p162"/>
            <p:cNvSpPr/>
            <p:nvPr/>
          </p:nvSpPr>
          <p:spPr>
            <a:xfrm>
              <a:off x="2711757" y="3105102"/>
              <a:ext cx="400200" cy="4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19" name="Google Shape;1519;p162"/>
            <p:cNvSpPr/>
            <p:nvPr/>
          </p:nvSpPr>
          <p:spPr>
            <a:xfrm flipH="1">
              <a:off x="1827950" y="2598200"/>
              <a:ext cx="6484800" cy="146700"/>
            </a:xfrm>
            <a:prstGeom prst="roundRect">
              <a:avLst>
                <a:gd fmla="val 6253"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4B190"/>
                </a:solidFill>
              </a:endParaRPr>
            </a:p>
          </p:txBody>
        </p:sp>
        <p:cxnSp>
          <p:nvCxnSpPr>
            <p:cNvPr id="1520" name="Google Shape;1520;p162"/>
            <p:cNvCxnSpPr>
              <a:stCxn id="1519" idx="1"/>
              <a:endCxn id="1519" idx="3"/>
            </p:cNvCxnSpPr>
            <p:nvPr/>
          </p:nvCxnSpPr>
          <p:spPr>
            <a:xfrm rot="10800000">
              <a:off x="1827950" y="2671550"/>
              <a:ext cx="6484800" cy="0"/>
            </a:xfrm>
            <a:prstGeom prst="straightConnector1">
              <a:avLst/>
            </a:prstGeom>
            <a:noFill/>
            <a:ln cap="flat" cmpd="sng" w="9525">
              <a:solidFill>
                <a:srgbClr val="A79FCE"/>
              </a:solidFill>
              <a:prstDash val="dash"/>
              <a:round/>
              <a:headEnd len="med" w="med" type="none"/>
              <a:tailEnd len="med" w="med" type="none"/>
            </a:ln>
          </p:spPr>
        </p:cxnSp>
        <p:sp>
          <p:nvSpPr>
            <p:cNvPr id="1521" name="Google Shape;1521;p162"/>
            <p:cNvSpPr/>
            <p:nvPr/>
          </p:nvSpPr>
          <p:spPr>
            <a:xfrm>
              <a:off x="3712968" y="2835450"/>
              <a:ext cx="267300" cy="2673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2" name="Google Shape;1522;p162"/>
            <p:cNvSpPr/>
            <p:nvPr/>
          </p:nvSpPr>
          <p:spPr>
            <a:xfrm>
              <a:off x="2631282" y="2827156"/>
              <a:ext cx="267300" cy="2673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3" name="Google Shape;1523;p162"/>
            <p:cNvSpPr/>
            <p:nvPr/>
          </p:nvSpPr>
          <p:spPr>
            <a:xfrm>
              <a:off x="3495332" y="3103477"/>
              <a:ext cx="400200" cy="4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4" name="Google Shape;1524;p162"/>
            <p:cNvSpPr/>
            <p:nvPr/>
          </p:nvSpPr>
          <p:spPr>
            <a:xfrm>
              <a:off x="3145630" y="3184894"/>
              <a:ext cx="320700" cy="3207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pic>
          <p:nvPicPr>
            <p:cNvPr id="1525" name="Google Shape;1525;p162"/>
            <p:cNvPicPr preferRelativeResize="0"/>
            <p:nvPr/>
          </p:nvPicPr>
          <p:blipFill rotWithShape="1">
            <a:blip r:embed="rId3">
              <a:alphaModFix/>
            </a:blip>
            <a:srcRect b="29" l="0" r="0" t="39"/>
            <a:stretch/>
          </p:blipFill>
          <p:spPr>
            <a:xfrm flipH="1">
              <a:off x="4640532" y="1252225"/>
              <a:ext cx="1116051" cy="1089299"/>
            </a:xfrm>
            <a:prstGeom prst="rect">
              <a:avLst/>
            </a:prstGeom>
            <a:noFill/>
            <a:ln>
              <a:noFill/>
            </a:ln>
          </p:spPr>
        </p:pic>
        <p:sp>
          <p:nvSpPr>
            <p:cNvPr id="1526" name="Google Shape;1526;p162"/>
            <p:cNvSpPr txBox="1"/>
            <p:nvPr/>
          </p:nvSpPr>
          <p:spPr>
            <a:xfrm>
              <a:off x="2495388" y="2807925"/>
              <a:ext cx="539100" cy="22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CSV</a:t>
              </a:r>
              <a:endParaRPr b="1" sz="800">
                <a:solidFill>
                  <a:srgbClr val="6F5DB2"/>
                </a:solidFill>
                <a:latin typeface="News Cycle"/>
                <a:ea typeface="News Cycle"/>
                <a:cs typeface="News Cycle"/>
                <a:sym typeface="News Cycle"/>
              </a:endParaRPr>
            </a:p>
          </p:txBody>
        </p:sp>
        <p:sp>
          <p:nvSpPr>
            <p:cNvPr id="1527" name="Google Shape;1527;p162"/>
            <p:cNvSpPr txBox="1"/>
            <p:nvPr/>
          </p:nvSpPr>
          <p:spPr>
            <a:xfrm>
              <a:off x="3577138" y="2807937"/>
              <a:ext cx="539100" cy="2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GDF</a:t>
              </a:r>
              <a:endParaRPr b="1" sz="800">
                <a:solidFill>
                  <a:srgbClr val="6F5DB2"/>
                </a:solidFill>
                <a:latin typeface="News Cycle"/>
                <a:ea typeface="News Cycle"/>
                <a:cs typeface="News Cycle"/>
                <a:sym typeface="News Cycle"/>
              </a:endParaRPr>
            </a:p>
          </p:txBody>
        </p:sp>
        <p:sp>
          <p:nvSpPr>
            <p:cNvPr id="1528" name="Google Shape;1528;p162"/>
            <p:cNvSpPr txBox="1"/>
            <p:nvPr/>
          </p:nvSpPr>
          <p:spPr>
            <a:xfrm>
              <a:off x="3327775" y="3141275"/>
              <a:ext cx="735300" cy="2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ORC</a:t>
              </a:r>
              <a:r>
                <a:rPr b="1" lang="en-US" sz="800">
                  <a:solidFill>
                    <a:srgbClr val="6F5DB2"/>
                  </a:solidFill>
                  <a:latin typeface="News Cycle"/>
                  <a:ea typeface="News Cycle"/>
                  <a:cs typeface="News Cycle"/>
                  <a:sym typeface="News Cycle"/>
                </a:rPr>
                <a:t>                       </a:t>
              </a:r>
              <a:endParaRPr b="1" sz="800">
                <a:solidFill>
                  <a:srgbClr val="6F5DB2"/>
                </a:solidFill>
                <a:latin typeface="News Cycle"/>
                <a:ea typeface="News Cycle"/>
                <a:cs typeface="News Cycle"/>
                <a:sym typeface="News Cycle"/>
              </a:endParaRPr>
            </a:p>
          </p:txBody>
        </p:sp>
        <p:sp>
          <p:nvSpPr>
            <p:cNvPr id="1529" name="Google Shape;1529;p162"/>
            <p:cNvSpPr txBox="1"/>
            <p:nvPr/>
          </p:nvSpPr>
          <p:spPr>
            <a:xfrm>
              <a:off x="2563700" y="3151627"/>
              <a:ext cx="696300" cy="2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Parquet</a:t>
              </a:r>
              <a:endParaRPr b="1" sz="800">
                <a:solidFill>
                  <a:srgbClr val="6F5DB2"/>
                </a:solidFill>
                <a:latin typeface="News Cycle"/>
                <a:ea typeface="News Cycle"/>
                <a:cs typeface="News Cycle"/>
                <a:sym typeface="News Cycle"/>
              </a:endParaRPr>
            </a:p>
          </p:txBody>
        </p:sp>
        <p:sp>
          <p:nvSpPr>
            <p:cNvPr id="1530" name="Google Shape;1530;p162"/>
            <p:cNvSpPr txBox="1"/>
            <p:nvPr/>
          </p:nvSpPr>
          <p:spPr>
            <a:xfrm>
              <a:off x="3040635" y="3183422"/>
              <a:ext cx="5304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JSON</a:t>
              </a:r>
              <a:endParaRPr b="1" sz="800">
                <a:solidFill>
                  <a:srgbClr val="6F5DB2"/>
                </a:solidFill>
                <a:latin typeface="News Cycle"/>
                <a:ea typeface="News Cycle"/>
                <a:cs typeface="News Cycle"/>
                <a:sym typeface="News Cycle"/>
              </a:endParaRPr>
            </a:p>
          </p:txBody>
        </p:sp>
        <p:sp>
          <p:nvSpPr>
            <p:cNvPr id="1531" name="Google Shape;1531;p162"/>
            <p:cNvSpPr txBox="1"/>
            <p:nvPr/>
          </p:nvSpPr>
          <p:spPr>
            <a:xfrm flipH="1">
              <a:off x="4559688" y="1374584"/>
              <a:ext cx="12780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6F5DB2"/>
                  </a:solidFill>
                  <a:latin typeface="News Cycle"/>
                  <a:ea typeface="News Cycle"/>
                  <a:cs typeface="News Cycle"/>
                  <a:sym typeface="News Cycle"/>
                </a:rPr>
                <a:t>ETL</a:t>
              </a:r>
              <a:endParaRPr b="1" sz="2000">
                <a:solidFill>
                  <a:srgbClr val="6F5DB2"/>
                </a:solidFill>
                <a:latin typeface="News Cycle"/>
                <a:ea typeface="News Cycle"/>
                <a:cs typeface="News Cycle"/>
                <a:sym typeface="News Cycle"/>
              </a:endParaRPr>
            </a:p>
          </p:txBody>
        </p:sp>
        <p:pic>
          <p:nvPicPr>
            <p:cNvPr id="1532" name="Google Shape;1532;p162"/>
            <p:cNvPicPr preferRelativeResize="0"/>
            <p:nvPr/>
          </p:nvPicPr>
          <p:blipFill rotWithShape="1">
            <a:blip r:embed="rId4">
              <a:alphaModFix/>
            </a:blip>
            <a:srcRect b="0" l="0" r="0" t="0"/>
            <a:stretch/>
          </p:blipFill>
          <p:spPr>
            <a:xfrm>
              <a:off x="2927238" y="2180660"/>
              <a:ext cx="760050" cy="981779"/>
            </a:xfrm>
            <a:prstGeom prst="rect">
              <a:avLst/>
            </a:prstGeom>
            <a:noFill/>
            <a:ln>
              <a:noFill/>
            </a:ln>
          </p:spPr>
        </p:pic>
        <p:grpSp>
          <p:nvGrpSpPr>
            <p:cNvPr id="1533" name="Google Shape;1533;p162"/>
            <p:cNvGrpSpPr/>
            <p:nvPr/>
          </p:nvGrpSpPr>
          <p:grpSpPr>
            <a:xfrm>
              <a:off x="4789976" y="1695464"/>
              <a:ext cx="815896" cy="386594"/>
              <a:chOff x="3727275" y="1302900"/>
              <a:chExt cx="829500" cy="393000"/>
            </a:xfrm>
          </p:grpSpPr>
          <p:sp>
            <p:nvSpPr>
              <p:cNvPr id="1534" name="Google Shape;1534;p162"/>
              <p:cNvSpPr txBox="1"/>
              <p:nvPr/>
            </p:nvSpPr>
            <p:spPr>
              <a:xfrm>
                <a:off x="3744350" y="1302900"/>
                <a:ext cx="794400" cy="2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Feature</a:t>
                </a:r>
                <a:endParaRPr b="1" sz="800">
                  <a:solidFill>
                    <a:srgbClr val="6F5DB2"/>
                  </a:solidFill>
                  <a:latin typeface="News Cycle"/>
                  <a:ea typeface="News Cycle"/>
                  <a:cs typeface="News Cycle"/>
                  <a:sym typeface="News Cycle"/>
                </a:endParaRPr>
              </a:p>
            </p:txBody>
          </p:sp>
          <p:sp>
            <p:nvSpPr>
              <p:cNvPr id="1535" name="Google Shape;1535;p162"/>
              <p:cNvSpPr txBox="1"/>
              <p:nvPr/>
            </p:nvSpPr>
            <p:spPr>
              <a:xfrm>
                <a:off x="3727275" y="1427400"/>
                <a:ext cx="8295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Engineering</a:t>
                </a:r>
                <a:endParaRPr b="1" sz="800">
                  <a:solidFill>
                    <a:srgbClr val="6F5DB2"/>
                  </a:solidFill>
                  <a:latin typeface="News Cycle"/>
                  <a:ea typeface="News Cycle"/>
                  <a:cs typeface="News Cycle"/>
                  <a:sym typeface="News Cycle"/>
                </a:endParaRPr>
              </a:p>
            </p:txBody>
          </p:sp>
        </p:grpSp>
        <p:sp>
          <p:nvSpPr>
            <p:cNvPr id="1536" name="Google Shape;1536;p162"/>
            <p:cNvSpPr/>
            <p:nvPr/>
          </p:nvSpPr>
          <p:spPr>
            <a:xfrm>
              <a:off x="4028813" y="2172579"/>
              <a:ext cx="995100" cy="995100"/>
            </a:xfrm>
            <a:prstGeom prst="ellipse">
              <a:avLst/>
            </a:prstGeom>
            <a:solidFill>
              <a:srgbClr val="61C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62"/>
            <p:cNvSpPr/>
            <p:nvPr/>
          </p:nvSpPr>
          <p:spPr>
            <a:xfrm>
              <a:off x="6724543" y="2190729"/>
              <a:ext cx="995100" cy="995100"/>
            </a:xfrm>
            <a:prstGeom prst="ellipse">
              <a:avLst/>
            </a:prstGeom>
            <a:solidFill>
              <a:srgbClr val="6F5D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62"/>
            <p:cNvSpPr txBox="1"/>
            <p:nvPr/>
          </p:nvSpPr>
          <p:spPr>
            <a:xfrm>
              <a:off x="6701750" y="2465859"/>
              <a:ext cx="10353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rgbClr val="FFFFFF"/>
                  </a:solidFill>
                  <a:latin typeface="News Cycle"/>
                  <a:ea typeface="News Cycle"/>
                  <a:cs typeface="News Cycle"/>
                  <a:sym typeface="News Cycle"/>
                </a:rPr>
                <a:t>cuML</a:t>
              </a:r>
              <a:endParaRPr b="1" sz="1500">
                <a:solidFill>
                  <a:srgbClr val="FFFFFF"/>
                </a:solidFill>
                <a:latin typeface="News Cycle"/>
                <a:ea typeface="News Cycle"/>
                <a:cs typeface="News Cycle"/>
                <a:sym typeface="News Cycle"/>
              </a:endParaRPr>
            </a:p>
          </p:txBody>
        </p:sp>
        <p:sp>
          <p:nvSpPr>
            <p:cNvPr id="1539" name="Google Shape;1539;p162"/>
            <p:cNvSpPr txBox="1"/>
            <p:nvPr/>
          </p:nvSpPr>
          <p:spPr>
            <a:xfrm>
              <a:off x="6422231" y="2478625"/>
              <a:ext cx="2538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rgbClr val="6F5DB2"/>
                  </a:solidFill>
                  <a:latin typeface="Comfortaa"/>
                  <a:ea typeface="Comfortaa"/>
                  <a:cs typeface="Comfortaa"/>
                  <a:sym typeface="Comfortaa"/>
                </a:rPr>
                <a:t>&gt;</a:t>
              </a:r>
              <a:endParaRPr sz="1300">
                <a:solidFill>
                  <a:srgbClr val="6F5DB2"/>
                </a:solidFill>
                <a:latin typeface="Comfortaa"/>
                <a:ea typeface="Comfortaa"/>
                <a:cs typeface="Comfortaa"/>
                <a:sym typeface="Comfortaa"/>
              </a:endParaRPr>
            </a:p>
          </p:txBody>
        </p:sp>
        <p:sp>
          <p:nvSpPr>
            <p:cNvPr id="1540" name="Google Shape;1540;p162"/>
            <p:cNvSpPr/>
            <p:nvPr/>
          </p:nvSpPr>
          <p:spPr>
            <a:xfrm>
              <a:off x="5377325" y="2188279"/>
              <a:ext cx="995100" cy="995100"/>
            </a:xfrm>
            <a:prstGeom prst="ellipse">
              <a:avLst/>
            </a:prstGeom>
            <a:solidFill>
              <a:srgbClr val="6F5D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62"/>
            <p:cNvSpPr txBox="1"/>
            <p:nvPr/>
          </p:nvSpPr>
          <p:spPr>
            <a:xfrm>
              <a:off x="5357225" y="2463625"/>
              <a:ext cx="10353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rgbClr val="FFFFFF"/>
                  </a:solidFill>
                  <a:latin typeface="News Cycle"/>
                  <a:ea typeface="News Cycle"/>
                  <a:cs typeface="News Cycle"/>
                  <a:sym typeface="News Cycle"/>
                </a:rPr>
                <a:t>cuDF</a:t>
              </a:r>
              <a:endParaRPr b="1" sz="1500">
                <a:solidFill>
                  <a:srgbClr val="FFFFFF"/>
                </a:solidFill>
                <a:latin typeface="News Cycle"/>
                <a:ea typeface="News Cycle"/>
                <a:cs typeface="News Cycle"/>
                <a:sym typeface="News Cycle"/>
              </a:endParaRPr>
            </a:p>
          </p:txBody>
        </p:sp>
        <p:sp>
          <p:nvSpPr>
            <p:cNvPr id="1542" name="Google Shape;1542;p162"/>
            <p:cNvSpPr txBox="1"/>
            <p:nvPr/>
          </p:nvSpPr>
          <p:spPr>
            <a:xfrm>
              <a:off x="3954550" y="2466488"/>
              <a:ext cx="11466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rgbClr val="FFFFFF"/>
                  </a:solidFill>
                  <a:latin typeface="News Cycle"/>
                  <a:ea typeface="News Cycle"/>
                  <a:cs typeface="News Cycle"/>
                  <a:sym typeface="News Cycle"/>
                </a:rPr>
                <a:t>BlazingSQL</a:t>
              </a:r>
              <a:endParaRPr b="1" sz="1500">
                <a:solidFill>
                  <a:srgbClr val="FFFFFF"/>
                </a:solidFill>
                <a:latin typeface="News Cycle"/>
                <a:ea typeface="News Cycle"/>
                <a:cs typeface="News Cycle"/>
                <a:sym typeface="News Cycle"/>
              </a:endParaRPr>
            </a:p>
          </p:txBody>
        </p:sp>
        <p:sp>
          <p:nvSpPr>
            <p:cNvPr id="1543" name="Google Shape;1543;p162"/>
            <p:cNvSpPr txBox="1"/>
            <p:nvPr/>
          </p:nvSpPr>
          <p:spPr>
            <a:xfrm>
              <a:off x="5064988" y="2478625"/>
              <a:ext cx="2505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rgbClr val="6F5DB2"/>
                  </a:solidFill>
                  <a:latin typeface="Comfortaa"/>
                  <a:ea typeface="Comfortaa"/>
                  <a:cs typeface="Comfortaa"/>
                  <a:sym typeface="Comfortaa"/>
                </a:rPr>
                <a:t>&gt;</a:t>
              </a:r>
              <a:endParaRPr sz="1300">
                <a:solidFill>
                  <a:srgbClr val="6F5DB2"/>
                </a:solidFill>
                <a:latin typeface="Comfortaa"/>
                <a:ea typeface="Comfortaa"/>
                <a:cs typeface="Comfortaa"/>
                <a:sym typeface="Comfortaa"/>
              </a:endParaRPr>
            </a:p>
          </p:txBody>
        </p:sp>
        <p:sp>
          <p:nvSpPr>
            <p:cNvPr id="1544" name="Google Shape;1544;p162"/>
            <p:cNvSpPr txBox="1"/>
            <p:nvPr/>
          </p:nvSpPr>
          <p:spPr>
            <a:xfrm>
              <a:off x="3715975" y="2478625"/>
              <a:ext cx="2505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rgbClr val="6F5DB2"/>
                  </a:solidFill>
                  <a:latin typeface="Comfortaa"/>
                  <a:ea typeface="Comfortaa"/>
                  <a:cs typeface="Comfortaa"/>
                  <a:sym typeface="Comfortaa"/>
                </a:rPr>
                <a:t>&gt;</a:t>
              </a:r>
              <a:endParaRPr sz="1300">
                <a:solidFill>
                  <a:srgbClr val="6F5DB2"/>
                </a:solidFill>
                <a:latin typeface="Comfortaa"/>
                <a:ea typeface="Comfortaa"/>
                <a:cs typeface="Comfortaa"/>
                <a:sym typeface="Comfortaa"/>
              </a:endParaRPr>
            </a:p>
          </p:txBody>
        </p:sp>
        <p:sp>
          <p:nvSpPr>
            <p:cNvPr id="1545" name="Google Shape;1545;p162"/>
            <p:cNvSpPr/>
            <p:nvPr/>
          </p:nvSpPr>
          <p:spPr>
            <a:xfrm rot="8100000">
              <a:off x="2940023" y="1404500"/>
              <a:ext cx="735250" cy="735250"/>
            </a:xfrm>
            <a:prstGeom prst="teardrop">
              <a:avLst>
                <a:gd fmla="val 10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62"/>
            <p:cNvSpPr txBox="1"/>
            <p:nvPr/>
          </p:nvSpPr>
          <p:spPr>
            <a:xfrm>
              <a:off x="2897825" y="1533250"/>
              <a:ext cx="816000" cy="5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6F5DB2"/>
                  </a:solidFill>
                  <a:latin typeface="News Cycle"/>
                  <a:ea typeface="News Cycle"/>
                  <a:cs typeface="News Cycle"/>
                  <a:sym typeface="News Cycle"/>
                </a:rPr>
                <a:t>YOUR</a:t>
              </a:r>
              <a:endParaRPr b="1" sz="1100">
                <a:solidFill>
                  <a:srgbClr val="6F5DB2"/>
                </a:solidFill>
                <a:latin typeface="News Cycle"/>
                <a:ea typeface="News Cycle"/>
                <a:cs typeface="News Cycle"/>
                <a:sym typeface="News Cycle"/>
              </a:endParaRPr>
            </a:p>
            <a:p>
              <a:pPr indent="0" lvl="0" marL="0" rtl="0" algn="ctr">
                <a:spcBef>
                  <a:spcPts val="0"/>
                </a:spcBef>
                <a:spcAft>
                  <a:spcPts val="0"/>
                </a:spcAft>
                <a:buNone/>
              </a:pPr>
              <a:r>
                <a:rPr b="1" lang="en-US" sz="1100">
                  <a:solidFill>
                    <a:srgbClr val="6F5DB2"/>
                  </a:solidFill>
                  <a:latin typeface="News Cycle"/>
                  <a:ea typeface="News Cycle"/>
                  <a:cs typeface="News Cycle"/>
                  <a:sym typeface="News Cycle"/>
                </a:rPr>
                <a:t>DATA</a:t>
              </a:r>
              <a:endParaRPr b="1" sz="1100">
                <a:solidFill>
                  <a:srgbClr val="6F5DB2"/>
                </a:solidFill>
                <a:latin typeface="News Cycle"/>
                <a:ea typeface="News Cycle"/>
                <a:cs typeface="News Cycle"/>
                <a:sym typeface="News Cycle"/>
              </a:endParaRPr>
            </a:p>
          </p:txBody>
        </p:sp>
        <p:sp>
          <p:nvSpPr>
            <p:cNvPr id="1547" name="Google Shape;1547;p162"/>
            <p:cNvSpPr/>
            <p:nvPr/>
          </p:nvSpPr>
          <p:spPr>
            <a:xfrm rot="8100000">
              <a:off x="6844623" y="1404500"/>
              <a:ext cx="735250" cy="735250"/>
            </a:xfrm>
            <a:prstGeom prst="teardrop">
              <a:avLst>
                <a:gd fmla="val 10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62"/>
            <p:cNvSpPr txBox="1"/>
            <p:nvPr/>
          </p:nvSpPr>
          <p:spPr>
            <a:xfrm>
              <a:off x="6724550" y="1533250"/>
              <a:ext cx="995100" cy="5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6F5DB2"/>
                  </a:solidFill>
                  <a:latin typeface="News Cycle"/>
                  <a:ea typeface="News Cycle"/>
                  <a:cs typeface="News Cycle"/>
                  <a:sym typeface="News Cycle"/>
                </a:rPr>
                <a:t>MACHINE</a:t>
              </a:r>
              <a:endParaRPr b="1" sz="1100">
                <a:solidFill>
                  <a:srgbClr val="6F5DB2"/>
                </a:solidFill>
                <a:latin typeface="News Cycle"/>
                <a:ea typeface="News Cycle"/>
                <a:cs typeface="News Cycle"/>
                <a:sym typeface="News Cycle"/>
              </a:endParaRPr>
            </a:p>
            <a:p>
              <a:pPr indent="0" lvl="0" marL="0" rtl="0" algn="ctr">
                <a:spcBef>
                  <a:spcPts val="0"/>
                </a:spcBef>
                <a:spcAft>
                  <a:spcPts val="0"/>
                </a:spcAft>
                <a:buNone/>
              </a:pPr>
              <a:r>
                <a:rPr b="1" lang="en-US" sz="1100">
                  <a:solidFill>
                    <a:srgbClr val="6F5DB2"/>
                  </a:solidFill>
                  <a:latin typeface="News Cycle"/>
                  <a:ea typeface="News Cycle"/>
                  <a:cs typeface="News Cycle"/>
                  <a:sym typeface="News Cycle"/>
                </a:rPr>
                <a:t>LEARNING</a:t>
              </a:r>
              <a:endParaRPr b="1" sz="1100">
                <a:solidFill>
                  <a:srgbClr val="6F5DB2"/>
                </a:solidFill>
                <a:latin typeface="News Cycle"/>
                <a:ea typeface="News Cycle"/>
                <a:cs typeface="News Cycle"/>
                <a:sym typeface="News Cycle"/>
              </a:endParaRPr>
            </a:p>
          </p:txBody>
        </p:sp>
        <p:sp>
          <p:nvSpPr>
            <p:cNvPr id="1549" name="Google Shape;1549;p162"/>
            <p:cNvSpPr txBox="1"/>
            <p:nvPr/>
          </p:nvSpPr>
          <p:spPr>
            <a:xfrm>
              <a:off x="1827900" y="3633050"/>
              <a:ext cx="6484800" cy="18705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950">
                  <a:solidFill>
                    <a:srgbClr val="383A42"/>
                  </a:solidFill>
                  <a:latin typeface="Consolas"/>
                  <a:ea typeface="Consolas"/>
                  <a:cs typeface="Consolas"/>
                  <a:sym typeface="Consolas"/>
                </a:rPr>
                <a:t>from blazingsql </a:t>
              </a:r>
              <a:r>
                <a:rPr lang="en-US" sz="950">
                  <a:solidFill>
                    <a:srgbClr val="A626A4"/>
                  </a:solidFill>
                  <a:latin typeface="Consolas"/>
                  <a:ea typeface="Consolas"/>
                  <a:cs typeface="Consolas"/>
                  <a:sym typeface="Consolas"/>
                </a:rPr>
                <a:t>import</a:t>
              </a:r>
              <a:r>
                <a:rPr lang="en-US" sz="950">
                  <a:solidFill>
                    <a:srgbClr val="383A42"/>
                  </a:solidFill>
                  <a:latin typeface="Consolas"/>
                  <a:ea typeface="Consolas"/>
                  <a:cs typeface="Consolas"/>
                  <a:sym typeface="Consolas"/>
                </a:rPr>
                <a:t> BlazingContext</a:t>
              </a:r>
              <a:br>
                <a:rPr lang="en-US" sz="950">
                  <a:solidFill>
                    <a:srgbClr val="383A42"/>
                  </a:solidFill>
                  <a:latin typeface="Consolas"/>
                  <a:ea typeface="Consolas"/>
                  <a:cs typeface="Consolas"/>
                  <a:sym typeface="Consolas"/>
                </a:rPr>
              </a:br>
              <a:r>
                <a:rPr lang="en-US" sz="950">
                  <a:solidFill>
                    <a:srgbClr val="A626A4"/>
                  </a:solidFill>
                  <a:latin typeface="Consolas"/>
                  <a:ea typeface="Consolas"/>
                  <a:cs typeface="Consolas"/>
                  <a:sym typeface="Consolas"/>
                </a:rPr>
                <a:t>import</a:t>
              </a:r>
              <a:r>
                <a:rPr lang="en-US" sz="950">
                  <a:solidFill>
                    <a:srgbClr val="383A42"/>
                  </a:solidFill>
                  <a:latin typeface="Consolas"/>
                  <a:ea typeface="Consolas"/>
                  <a:cs typeface="Consolas"/>
                  <a:sym typeface="Consolas"/>
                </a:rPr>
                <a:t> cudf</a:t>
              </a:r>
              <a:br>
                <a:rPr lang="en-US" sz="950">
                  <a:solidFill>
                    <a:srgbClr val="383A42"/>
                  </a:solidFill>
                  <a:latin typeface="Consolas"/>
                  <a:ea typeface="Consolas"/>
                  <a:cs typeface="Consolas"/>
                  <a:sym typeface="Consolas"/>
                </a:rPr>
              </a:br>
              <a:br>
                <a:rPr lang="en-US" sz="950">
                  <a:solidFill>
                    <a:srgbClr val="383A42"/>
                  </a:solidFill>
                  <a:latin typeface="Consolas"/>
                  <a:ea typeface="Consolas"/>
                  <a:cs typeface="Consolas"/>
                  <a:sym typeface="Consolas"/>
                </a:rPr>
              </a:br>
              <a:r>
                <a:rPr lang="en-US" sz="950">
                  <a:solidFill>
                    <a:srgbClr val="383A42"/>
                  </a:solidFill>
                  <a:latin typeface="Consolas"/>
                  <a:ea typeface="Consolas"/>
                  <a:cs typeface="Consolas"/>
                  <a:sym typeface="Consolas"/>
                </a:rPr>
                <a:t>bc = BlazingContext()</a:t>
              </a:r>
              <a:br>
                <a:rPr lang="en-US" sz="950">
                  <a:solidFill>
                    <a:srgbClr val="383A42"/>
                  </a:solidFill>
                  <a:latin typeface="Consolas"/>
                  <a:ea typeface="Consolas"/>
                  <a:cs typeface="Consolas"/>
                  <a:sym typeface="Consolas"/>
                </a:rPr>
              </a:br>
              <a:br>
                <a:rPr lang="en-US" sz="950">
                  <a:solidFill>
                    <a:srgbClr val="383A42"/>
                  </a:solidFill>
                  <a:latin typeface="Consolas"/>
                  <a:ea typeface="Consolas"/>
                  <a:cs typeface="Consolas"/>
                  <a:sym typeface="Consolas"/>
                </a:rPr>
              </a:br>
              <a:r>
                <a:rPr lang="en-US" sz="950">
                  <a:solidFill>
                    <a:srgbClr val="383A42"/>
                  </a:solidFill>
                  <a:latin typeface="Consolas"/>
                  <a:ea typeface="Consolas"/>
                  <a:cs typeface="Consolas"/>
                  <a:sym typeface="Consolas"/>
                </a:rPr>
                <a:t>bc.s(</a:t>
              </a:r>
              <a:r>
                <a:rPr lang="en-US" sz="950">
                  <a:solidFill>
                    <a:srgbClr val="50A14F"/>
                  </a:solidFill>
                  <a:latin typeface="Consolas"/>
                  <a:ea typeface="Consolas"/>
                  <a:cs typeface="Consolas"/>
                  <a:sym typeface="Consolas"/>
                </a:rPr>
                <a:t>'bsql'</a:t>
              </a:r>
              <a:r>
                <a:rPr lang="en-US" sz="950">
                  <a:solidFill>
                    <a:srgbClr val="383A42"/>
                  </a:solidFill>
                  <a:latin typeface="Consolas"/>
                  <a:ea typeface="Consolas"/>
                  <a:cs typeface="Consolas"/>
                  <a:sym typeface="Consolas"/>
                </a:rPr>
                <a:t>, bucket_name=</a:t>
              </a:r>
              <a:r>
                <a:rPr lang="en-US" sz="950">
                  <a:solidFill>
                    <a:srgbClr val="50A14F"/>
                  </a:solidFill>
                  <a:latin typeface="Consolas"/>
                  <a:ea typeface="Consolas"/>
                  <a:cs typeface="Consolas"/>
                  <a:sym typeface="Consolas"/>
                </a:rPr>
                <a:t>'bsql'</a:t>
              </a:r>
              <a:r>
                <a:rPr lang="en-US" sz="950">
                  <a:solidFill>
                    <a:srgbClr val="383A42"/>
                  </a:solidFill>
                  <a:latin typeface="Consolas"/>
                  <a:ea typeface="Consolas"/>
                  <a:cs typeface="Consolas"/>
                  <a:sym typeface="Consolas"/>
                </a:rPr>
                <a:t>, access_key_id=</a:t>
              </a:r>
              <a:r>
                <a:rPr lang="en-US" sz="950">
                  <a:solidFill>
                    <a:srgbClr val="50A14F"/>
                  </a:solidFill>
                  <a:latin typeface="Consolas"/>
                  <a:ea typeface="Consolas"/>
                  <a:cs typeface="Consolas"/>
                  <a:sym typeface="Consolas"/>
                </a:rPr>
                <a:t>'&lt;access_key&gt;'</a:t>
              </a:r>
              <a:r>
                <a:rPr lang="en-US" sz="950">
                  <a:solidFill>
                    <a:srgbClr val="383A42"/>
                  </a:solidFill>
                  <a:latin typeface="Consolas"/>
                  <a:ea typeface="Consolas"/>
                  <a:cs typeface="Consolas"/>
                  <a:sym typeface="Consolas"/>
                </a:rPr>
                <a:t>, secret_key=</a:t>
              </a:r>
              <a:r>
                <a:rPr lang="en-US" sz="950">
                  <a:solidFill>
                    <a:srgbClr val="50A14F"/>
                  </a:solidFill>
                  <a:latin typeface="Consolas"/>
                  <a:ea typeface="Consolas"/>
                  <a:cs typeface="Consolas"/>
                  <a:sym typeface="Consolas"/>
                </a:rPr>
                <a:t>'&lt;secret_key'</a:t>
              </a:r>
              <a:r>
                <a:rPr lang="en-US" sz="950">
                  <a:solidFill>
                    <a:srgbClr val="383A42"/>
                  </a:solidFill>
                  <a:latin typeface="Consolas"/>
                  <a:ea typeface="Consolas"/>
                  <a:cs typeface="Consolas"/>
                  <a:sym typeface="Consolas"/>
                </a:rPr>
                <a:t>)</a:t>
              </a:r>
              <a:br>
                <a:rPr lang="en-US" sz="950">
                  <a:solidFill>
                    <a:srgbClr val="383A42"/>
                  </a:solidFill>
                  <a:latin typeface="Consolas"/>
                  <a:ea typeface="Consolas"/>
                  <a:cs typeface="Consolas"/>
                  <a:sym typeface="Consolas"/>
                </a:rPr>
              </a:br>
              <a:br>
                <a:rPr lang="en-US" sz="950">
                  <a:solidFill>
                    <a:srgbClr val="383A42"/>
                  </a:solidFill>
                  <a:latin typeface="Consolas"/>
                  <a:ea typeface="Consolas"/>
                  <a:cs typeface="Consolas"/>
                  <a:sym typeface="Consolas"/>
                </a:rPr>
              </a:br>
              <a:r>
                <a:rPr lang="en-US" sz="950">
                  <a:solidFill>
                    <a:srgbClr val="383A42"/>
                  </a:solidFill>
                  <a:latin typeface="Consolas"/>
                  <a:ea typeface="Consolas"/>
                  <a:cs typeface="Consolas"/>
                  <a:sym typeface="Consolas"/>
                </a:rPr>
                <a:t>bc.create_table(</a:t>
              </a:r>
              <a:r>
                <a:rPr lang="en-US" sz="950">
                  <a:solidFill>
                    <a:srgbClr val="50A14F"/>
                  </a:solidFill>
                  <a:latin typeface="Consolas"/>
                  <a:ea typeface="Consolas"/>
                  <a:cs typeface="Consolas"/>
                  <a:sym typeface="Consolas"/>
                </a:rPr>
                <a:t>'orders'</a:t>
              </a:r>
              <a:r>
                <a:rPr lang="en-US" sz="950">
                  <a:solidFill>
                    <a:srgbClr val="383A42"/>
                  </a:solidFill>
                  <a:latin typeface="Consolas"/>
                  <a:ea typeface="Consolas"/>
                  <a:cs typeface="Consolas"/>
                  <a:sym typeface="Consolas"/>
                </a:rPr>
                <a:t>, </a:t>
              </a:r>
              <a:r>
                <a:rPr lang="en-US" sz="950">
                  <a:solidFill>
                    <a:srgbClr val="50A14F"/>
                  </a:solidFill>
                  <a:latin typeface="Consolas"/>
                  <a:ea typeface="Consolas"/>
                  <a:cs typeface="Consolas"/>
                  <a:sym typeface="Consolas"/>
                </a:rPr>
                <a:t>s3://bsql/orders/'</a:t>
              </a:r>
              <a:r>
                <a:rPr lang="en-US" sz="950">
                  <a:solidFill>
                    <a:srgbClr val="383A42"/>
                  </a:solidFill>
                  <a:latin typeface="Consolas"/>
                  <a:ea typeface="Consolas"/>
                  <a:cs typeface="Consolas"/>
                  <a:sym typeface="Consolas"/>
                </a:rPr>
                <a:t>)</a:t>
              </a:r>
              <a:br>
                <a:rPr lang="en-US" sz="950">
                  <a:solidFill>
                    <a:srgbClr val="383A42"/>
                  </a:solidFill>
                  <a:latin typeface="Consolas"/>
                  <a:ea typeface="Consolas"/>
                  <a:cs typeface="Consolas"/>
                  <a:sym typeface="Consolas"/>
                </a:rPr>
              </a:br>
              <a:br>
                <a:rPr lang="en-US" sz="950">
                  <a:solidFill>
                    <a:srgbClr val="383A42"/>
                  </a:solidFill>
                  <a:latin typeface="Consolas"/>
                  <a:ea typeface="Consolas"/>
                  <a:cs typeface="Consolas"/>
                  <a:sym typeface="Consolas"/>
                </a:rPr>
              </a:br>
              <a:r>
                <a:rPr lang="en-US" sz="950">
                  <a:solidFill>
                    <a:srgbClr val="383A42"/>
                  </a:solidFill>
                  <a:latin typeface="Consolas"/>
                  <a:ea typeface="Consolas"/>
                  <a:cs typeface="Consolas"/>
                  <a:sym typeface="Consolas"/>
                </a:rPr>
                <a:t>gdf = bc.sql(</a:t>
              </a:r>
              <a:r>
                <a:rPr lang="en-US" sz="950">
                  <a:solidFill>
                    <a:srgbClr val="50A14F"/>
                  </a:solidFill>
                  <a:latin typeface="Consolas"/>
                  <a:ea typeface="Consolas"/>
                  <a:cs typeface="Consolas"/>
                  <a:sym typeface="Consolas"/>
                </a:rPr>
                <a:t>'select * from orders'</a:t>
              </a:r>
              <a:r>
                <a:rPr lang="en-US" sz="950">
                  <a:solidFill>
                    <a:srgbClr val="383A42"/>
                  </a:solidFill>
                  <a:latin typeface="Consolas"/>
                  <a:ea typeface="Consolas"/>
                  <a:cs typeface="Consolas"/>
                  <a:sym typeface="Consolas"/>
                </a:rPr>
                <a:t>).get()</a:t>
              </a:r>
              <a:endParaRPr sz="950"/>
            </a:p>
          </p:txBody>
        </p:sp>
      </p:grpSp>
      <p:sp>
        <p:nvSpPr>
          <p:cNvPr id="1550" name="Google Shape;1550;p162"/>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BlazingSQL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5" name="Shape 1555"/>
        <p:cNvGrpSpPr/>
        <p:nvPr/>
      </p:nvGrpSpPr>
      <p:grpSpPr>
        <a:xfrm>
          <a:off x="0" y="0"/>
          <a:ext cx="0" cy="0"/>
          <a:chOff x="0" y="0"/>
          <a:chExt cx="0" cy="0"/>
        </a:xfrm>
      </p:grpSpPr>
      <p:sp>
        <p:nvSpPr>
          <p:cNvPr id="1556" name="Google Shape;1556;p163"/>
          <p:cNvSpPr txBox="1"/>
          <p:nvPr>
            <p:ph type="title"/>
          </p:nvPr>
        </p:nvSpPr>
        <p:spPr>
          <a:xfrm>
            <a:off x="498348" y="7374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RAPIDS + Nuclio</a:t>
            </a:r>
            <a:endParaRPr/>
          </a:p>
        </p:txBody>
      </p:sp>
      <p:sp>
        <p:nvSpPr>
          <p:cNvPr id="1557" name="Google Shape;1557;p163"/>
          <p:cNvSpPr txBox="1"/>
          <p:nvPr>
            <p:ph idx="2" type="body"/>
          </p:nvPr>
        </p:nvSpPr>
        <p:spPr>
          <a:xfrm>
            <a:off x="498348" y="12595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Serverless meets GPUs</a:t>
            </a:r>
            <a:endParaRPr/>
          </a:p>
        </p:txBody>
      </p:sp>
      <p:pic>
        <p:nvPicPr>
          <p:cNvPr id="1558" name="Google Shape;1558;p163"/>
          <p:cNvPicPr preferRelativeResize="0"/>
          <p:nvPr/>
        </p:nvPicPr>
        <p:blipFill>
          <a:blip r:embed="rId3">
            <a:alphaModFix/>
          </a:blip>
          <a:stretch>
            <a:fillRect/>
          </a:stretch>
        </p:blipFill>
        <p:spPr>
          <a:xfrm>
            <a:off x="92188" y="2397150"/>
            <a:ext cx="5094486" cy="2665400"/>
          </a:xfrm>
          <a:prstGeom prst="rect">
            <a:avLst/>
          </a:prstGeom>
          <a:noFill/>
          <a:ln>
            <a:noFill/>
          </a:ln>
        </p:spPr>
      </p:pic>
      <p:sp>
        <p:nvSpPr>
          <p:cNvPr id="1559" name="Google Shape;1559;p163"/>
          <p:cNvSpPr txBox="1"/>
          <p:nvPr/>
        </p:nvSpPr>
        <p:spPr>
          <a:xfrm>
            <a:off x="2678800" y="5414350"/>
            <a:ext cx="56184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4"/>
              </a:rPr>
              <a:t>https://towardsdatascience.com/python-pandas-at-extreme-performance-912912b1047c</a:t>
            </a:r>
            <a:endParaRPr/>
          </a:p>
        </p:txBody>
      </p:sp>
      <p:pic>
        <p:nvPicPr>
          <p:cNvPr id="1560" name="Google Shape;1560;p163"/>
          <p:cNvPicPr preferRelativeResize="0"/>
          <p:nvPr/>
        </p:nvPicPr>
        <p:blipFill>
          <a:blip r:embed="rId5">
            <a:alphaModFix/>
          </a:blip>
          <a:stretch>
            <a:fillRect/>
          </a:stretch>
        </p:blipFill>
        <p:spPr>
          <a:xfrm>
            <a:off x="5700463" y="2552137"/>
            <a:ext cx="5180149" cy="219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9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Faster Speeds, Real-World Benefits</a:t>
            </a:r>
            <a:endParaRPr/>
          </a:p>
        </p:txBody>
      </p:sp>
      <p:pic>
        <p:nvPicPr>
          <p:cNvPr id="532" name="Google Shape;532;p92"/>
          <p:cNvPicPr preferRelativeResize="0"/>
          <p:nvPr/>
        </p:nvPicPr>
        <p:blipFill rotWithShape="1">
          <a:blip r:embed="rId3">
            <a:alphaModFix/>
          </a:blip>
          <a:srcRect b="0" l="0" r="0" t="0"/>
          <a:stretch/>
        </p:blipFill>
        <p:spPr>
          <a:xfrm>
            <a:off x="237396" y="1925746"/>
            <a:ext cx="3402600" cy="2523000"/>
          </a:xfrm>
          <a:prstGeom prst="rect">
            <a:avLst/>
          </a:prstGeom>
          <a:noFill/>
          <a:ln>
            <a:noFill/>
          </a:ln>
        </p:spPr>
      </p:pic>
      <p:pic>
        <p:nvPicPr>
          <p:cNvPr id="533" name="Google Shape;533;p92"/>
          <p:cNvPicPr preferRelativeResize="0"/>
          <p:nvPr/>
        </p:nvPicPr>
        <p:blipFill rotWithShape="1">
          <a:blip r:embed="rId4">
            <a:alphaModFix/>
          </a:blip>
          <a:srcRect b="0" l="0" r="0" t="0"/>
          <a:stretch/>
        </p:blipFill>
        <p:spPr>
          <a:xfrm>
            <a:off x="3796169" y="1921297"/>
            <a:ext cx="3402600" cy="2523000"/>
          </a:xfrm>
          <a:prstGeom prst="rect">
            <a:avLst/>
          </a:prstGeom>
          <a:noFill/>
          <a:ln>
            <a:noFill/>
          </a:ln>
        </p:spPr>
      </p:pic>
      <p:sp>
        <p:nvSpPr>
          <p:cNvPr id="534" name="Google Shape;534;p92"/>
          <p:cNvSpPr txBox="1"/>
          <p:nvPr/>
        </p:nvSpPr>
        <p:spPr>
          <a:xfrm>
            <a:off x="1204131" y="1613745"/>
            <a:ext cx="2160900" cy="42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cuIO/cuDF – </a:t>
            </a:r>
            <a:endParaRPr/>
          </a:p>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Load and Data Preparation</a:t>
            </a:r>
            <a:endParaRPr/>
          </a:p>
        </p:txBody>
      </p:sp>
      <p:sp>
        <p:nvSpPr>
          <p:cNvPr id="535" name="Google Shape;535;p92"/>
          <p:cNvSpPr txBox="1"/>
          <p:nvPr/>
        </p:nvSpPr>
        <p:spPr>
          <a:xfrm>
            <a:off x="4758100" y="1779950"/>
            <a:ext cx="2636400" cy="258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XGBoost Machine Learning</a:t>
            </a:r>
            <a:endParaRPr b="1" sz="1200">
              <a:solidFill>
                <a:schemeClr val="dk2"/>
              </a:solidFill>
              <a:latin typeface="Trebuchet MS"/>
              <a:ea typeface="Trebuchet MS"/>
              <a:cs typeface="Trebuchet MS"/>
              <a:sym typeface="Trebuchet MS"/>
            </a:endParaRPr>
          </a:p>
        </p:txBody>
      </p:sp>
      <p:sp>
        <p:nvSpPr>
          <p:cNvPr id="536" name="Google Shape;536;p92"/>
          <p:cNvSpPr txBox="1"/>
          <p:nvPr/>
        </p:nvSpPr>
        <p:spPr>
          <a:xfrm>
            <a:off x="2671743" y="4496635"/>
            <a:ext cx="6333600" cy="25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Time in seconds (shorter is better)</a:t>
            </a:r>
            <a:endParaRPr/>
          </a:p>
        </p:txBody>
      </p:sp>
      <p:grpSp>
        <p:nvGrpSpPr>
          <p:cNvPr id="537" name="Google Shape;537;p92"/>
          <p:cNvGrpSpPr/>
          <p:nvPr/>
        </p:nvGrpSpPr>
        <p:grpSpPr>
          <a:xfrm>
            <a:off x="3482047" y="4729840"/>
            <a:ext cx="4712855" cy="244800"/>
            <a:chOff x="3035917" y="4638463"/>
            <a:chExt cx="4712855" cy="244800"/>
          </a:xfrm>
        </p:grpSpPr>
        <p:grpSp>
          <p:nvGrpSpPr>
            <p:cNvPr id="538" name="Google Shape;538;p92"/>
            <p:cNvGrpSpPr/>
            <p:nvPr/>
          </p:nvGrpSpPr>
          <p:grpSpPr>
            <a:xfrm>
              <a:off x="3035917" y="4638463"/>
              <a:ext cx="2369796" cy="244800"/>
              <a:chOff x="3035917" y="4638463"/>
              <a:chExt cx="2369796" cy="244800"/>
            </a:xfrm>
          </p:grpSpPr>
          <p:sp>
            <p:nvSpPr>
              <p:cNvPr id="539" name="Google Shape;539;p92"/>
              <p:cNvSpPr txBox="1"/>
              <p:nvPr/>
            </p:nvSpPr>
            <p:spPr>
              <a:xfrm>
                <a:off x="3118213" y="4638463"/>
                <a:ext cx="22875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cuIO/cuDF (Load and Data Prep)</a:t>
                </a:r>
                <a:endParaRPr/>
              </a:p>
            </p:txBody>
          </p:sp>
          <p:sp>
            <p:nvSpPr>
              <p:cNvPr id="540" name="Google Shape;540;p92"/>
              <p:cNvSpPr/>
              <p:nvPr/>
            </p:nvSpPr>
            <p:spPr>
              <a:xfrm>
                <a:off x="3035917" y="4702596"/>
                <a:ext cx="116400" cy="116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41" name="Google Shape;541;p92"/>
            <p:cNvGrpSpPr/>
            <p:nvPr/>
          </p:nvGrpSpPr>
          <p:grpSpPr>
            <a:xfrm>
              <a:off x="5511344" y="4638463"/>
              <a:ext cx="1324509" cy="244800"/>
              <a:chOff x="5508350" y="4638463"/>
              <a:chExt cx="1324509" cy="244800"/>
            </a:xfrm>
          </p:grpSpPr>
          <p:sp>
            <p:nvSpPr>
              <p:cNvPr id="542" name="Google Shape;542;p92"/>
              <p:cNvSpPr txBox="1"/>
              <p:nvPr/>
            </p:nvSpPr>
            <p:spPr>
              <a:xfrm>
                <a:off x="5566559" y="4638463"/>
                <a:ext cx="12663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Data Conversion</a:t>
                </a:r>
                <a:endParaRPr/>
              </a:p>
            </p:txBody>
          </p:sp>
          <p:sp>
            <p:nvSpPr>
              <p:cNvPr id="543" name="Google Shape;543;p92"/>
              <p:cNvSpPr/>
              <p:nvPr/>
            </p:nvSpPr>
            <p:spPr>
              <a:xfrm>
                <a:off x="5508350" y="4702596"/>
                <a:ext cx="116400" cy="116400"/>
              </a:xfrm>
              <a:prstGeom prst="rect">
                <a:avLst/>
              </a:prstGeom>
              <a:solidFill>
                <a:srgbClr val="B3B3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44" name="Google Shape;544;p92"/>
            <p:cNvGrpSpPr/>
            <p:nvPr/>
          </p:nvGrpSpPr>
          <p:grpSpPr>
            <a:xfrm>
              <a:off x="6941713" y="4638463"/>
              <a:ext cx="807059" cy="244800"/>
              <a:chOff x="6768382" y="4638463"/>
              <a:chExt cx="807059" cy="244800"/>
            </a:xfrm>
          </p:grpSpPr>
          <p:sp>
            <p:nvSpPr>
              <p:cNvPr id="545" name="Google Shape;545;p92"/>
              <p:cNvSpPr txBox="1"/>
              <p:nvPr/>
            </p:nvSpPr>
            <p:spPr>
              <a:xfrm>
                <a:off x="6832941" y="4638463"/>
                <a:ext cx="7425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XGBoost</a:t>
                </a:r>
                <a:endParaRPr sz="1100">
                  <a:solidFill>
                    <a:schemeClr val="dk2"/>
                  </a:solidFill>
                  <a:latin typeface="Trebuchet MS"/>
                  <a:ea typeface="Trebuchet MS"/>
                  <a:cs typeface="Trebuchet MS"/>
                  <a:sym typeface="Trebuchet MS"/>
                </a:endParaRPr>
              </a:p>
            </p:txBody>
          </p:sp>
          <p:sp>
            <p:nvSpPr>
              <p:cNvPr id="546" name="Google Shape;546;p92"/>
              <p:cNvSpPr/>
              <p:nvPr/>
            </p:nvSpPr>
            <p:spPr>
              <a:xfrm>
                <a:off x="6768382" y="4702596"/>
                <a:ext cx="116400" cy="1164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cxnSp>
        <p:nvCxnSpPr>
          <p:cNvPr id="547" name="Google Shape;547;p92"/>
          <p:cNvCxnSpPr/>
          <p:nvPr/>
        </p:nvCxnSpPr>
        <p:spPr>
          <a:xfrm>
            <a:off x="393553" y="5111013"/>
            <a:ext cx="10185600" cy="0"/>
          </a:xfrm>
          <a:prstGeom prst="straightConnector1">
            <a:avLst/>
          </a:prstGeom>
          <a:noFill/>
          <a:ln cap="flat" cmpd="sng" w="9525">
            <a:solidFill>
              <a:srgbClr val="868686"/>
            </a:solidFill>
            <a:prstDash val="dot"/>
            <a:round/>
            <a:headEnd len="sm" w="sm" type="none"/>
            <a:tailEnd len="sm" w="sm" type="none"/>
          </a:ln>
        </p:spPr>
      </p:cxnSp>
      <p:grpSp>
        <p:nvGrpSpPr>
          <p:cNvPr id="548" name="Google Shape;548;p92"/>
          <p:cNvGrpSpPr/>
          <p:nvPr/>
        </p:nvGrpSpPr>
        <p:grpSpPr>
          <a:xfrm>
            <a:off x="1332574" y="5186615"/>
            <a:ext cx="8307580" cy="658569"/>
            <a:chOff x="1371564" y="5199441"/>
            <a:chExt cx="8307580" cy="658569"/>
          </a:xfrm>
        </p:grpSpPr>
        <p:grpSp>
          <p:nvGrpSpPr>
            <p:cNvPr id="549" name="Google Shape;549;p92"/>
            <p:cNvGrpSpPr/>
            <p:nvPr/>
          </p:nvGrpSpPr>
          <p:grpSpPr>
            <a:xfrm>
              <a:off x="1371564" y="5202578"/>
              <a:ext cx="2681700" cy="655432"/>
              <a:chOff x="1293585" y="5067038"/>
              <a:chExt cx="2681700" cy="655432"/>
            </a:xfrm>
          </p:grpSpPr>
          <p:sp>
            <p:nvSpPr>
              <p:cNvPr id="550" name="Google Shape;550;p92"/>
              <p:cNvSpPr txBox="1"/>
              <p:nvPr/>
            </p:nvSpPr>
            <p:spPr>
              <a:xfrm>
                <a:off x="1293585" y="5067038"/>
                <a:ext cx="9909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Benchmark</a:t>
                </a:r>
                <a:endParaRPr/>
              </a:p>
            </p:txBody>
          </p:sp>
          <p:sp>
            <p:nvSpPr>
              <p:cNvPr id="551" name="Google Shape;551;p92"/>
              <p:cNvSpPr txBox="1"/>
              <p:nvPr/>
            </p:nvSpPr>
            <p:spPr>
              <a:xfrm>
                <a:off x="1293585" y="5325570"/>
                <a:ext cx="2681700" cy="396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200GB CSV dataset; Data prep includes joins, variable transformations</a:t>
                </a:r>
                <a:endParaRPr/>
              </a:p>
            </p:txBody>
          </p:sp>
        </p:grpSp>
        <p:grpSp>
          <p:nvGrpSpPr>
            <p:cNvPr id="552" name="Google Shape;552;p92"/>
            <p:cNvGrpSpPr/>
            <p:nvPr/>
          </p:nvGrpSpPr>
          <p:grpSpPr>
            <a:xfrm>
              <a:off x="4445925" y="5199441"/>
              <a:ext cx="2785208" cy="655434"/>
              <a:chOff x="4381690" y="5067038"/>
              <a:chExt cx="2785208" cy="655434"/>
            </a:xfrm>
          </p:grpSpPr>
          <p:sp>
            <p:nvSpPr>
              <p:cNvPr id="553" name="Google Shape;553;p92"/>
              <p:cNvSpPr txBox="1"/>
              <p:nvPr/>
            </p:nvSpPr>
            <p:spPr>
              <a:xfrm>
                <a:off x="4381690" y="5067038"/>
                <a:ext cx="20490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CPU Cluster Configuration</a:t>
                </a:r>
                <a:endParaRPr/>
              </a:p>
            </p:txBody>
          </p:sp>
          <p:sp>
            <p:nvSpPr>
              <p:cNvPr id="554" name="Google Shape;554;p92"/>
              <p:cNvSpPr txBox="1"/>
              <p:nvPr/>
            </p:nvSpPr>
            <p:spPr>
              <a:xfrm>
                <a:off x="4381698" y="5325572"/>
                <a:ext cx="2785200" cy="396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CPU nodes (61 GiB memory, 8 vCPUs, 64-bit platform), Apache Spark</a:t>
                </a:r>
                <a:endParaRPr/>
              </a:p>
            </p:txBody>
          </p:sp>
        </p:grpSp>
        <p:grpSp>
          <p:nvGrpSpPr>
            <p:cNvPr id="555" name="Google Shape;555;p92"/>
            <p:cNvGrpSpPr/>
            <p:nvPr/>
          </p:nvGrpSpPr>
          <p:grpSpPr>
            <a:xfrm>
              <a:off x="7623844" y="5199441"/>
              <a:ext cx="2055300" cy="655432"/>
              <a:chOff x="7506692" y="5067038"/>
              <a:chExt cx="2055300" cy="655432"/>
            </a:xfrm>
          </p:grpSpPr>
          <p:sp>
            <p:nvSpPr>
              <p:cNvPr id="556" name="Google Shape;556;p92"/>
              <p:cNvSpPr txBox="1"/>
              <p:nvPr/>
            </p:nvSpPr>
            <p:spPr>
              <a:xfrm>
                <a:off x="7506692" y="5067038"/>
                <a:ext cx="20553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DGX Cluster Configuration</a:t>
                </a:r>
                <a:endParaRPr/>
              </a:p>
            </p:txBody>
          </p:sp>
          <p:sp>
            <p:nvSpPr>
              <p:cNvPr id="557" name="Google Shape;557;p92"/>
              <p:cNvSpPr txBox="1"/>
              <p:nvPr/>
            </p:nvSpPr>
            <p:spPr>
              <a:xfrm>
                <a:off x="7506692" y="5325570"/>
                <a:ext cx="1873200" cy="396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5x DGX-1 on InfiniBand network</a:t>
                </a:r>
                <a:endParaRPr/>
              </a:p>
            </p:txBody>
          </p:sp>
        </p:grpSp>
      </p:grpSp>
      <p:pic>
        <p:nvPicPr>
          <p:cNvPr id="558" name="Google Shape;558;p92"/>
          <p:cNvPicPr preferRelativeResize="0"/>
          <p:nvPr/>
        </p:nvPicPr>
        <p:blipFill rotWithShape="1">
          <a:blip r:embed="rId5">
            <a:alphaModFix/>
          </a:blip>
          <a:srcRect b="0" l="0" r="0" t="0"/>
          <a:stretch/>
        </p:blipFill>
        <p:spPr>
          <a:xfrm>
            <a:off x="7354943" y="1925746"/>
            <a:ext cx="3402600" cy="2523000"/>
          </a:xfrm>
          <a:prstGeom prst="rect">
            <a:avLst/>
          </a:prstGeom>
          <a:noFill/>
          <a:ln>
            <a:noFill/>
          </a:ln>
        </p:spPr>
      </p:pic>
      <p:sp>
        <p:nvSpPr>
          <p:cNvPr id="559" name="Google Shape;559;p92"/>
          <p:cNvSpPr txBox="1"/>
          <p:nvPr/>
        </p:nvSpPr>
        <p:spPr>
          <a:xfrm>
            <a:off x="10149081" y="2109263"/>
            <a:ext cx="4539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8762</a:t>
            </a:r>
            <a:endParaRPr/>
          </a:p>
        </p:txBody>
      </p:sp>
      <p:sp>
        <p:nvSpPr>
          <p:cNvPr id="560" name="Google Shape;560;p92"/>
          <p:cNvSpPr txBox="1"/>
          <p:nvPr/>
        </p:nvSpPr>
        <p:spPr>
          <a:xfrm>
            <a:off x="9611138" y="2449387"/>
            <a:ext cx="4539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6148</a:t>
            </a:r>
            <a:endParaRPr/>
          </a:p>
        </p:txBody>
      </p:sp>
      <p:sp>
        <p:nvSpPr>
          <p:cNvPr id="561" name="Google Shape;561;p92"/>
          <p:cNvSpPr txBox="1"/>
          <p:nvPr/>
        </p:nvSpPr>
        <p:spPr>
          <a:xfrm>
            <a:off x="9157168" y="2794759"/>
            <a:ext cx="4539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3925</a:t>
            </a:r>
            <a:endParaRPr/>
          </a:p>
        </p:txBody>
      </p:sp>
      <p:sp>
        <p:nvSpPr>
          <p:cNvPr id="562" name="Google Shape;562;p92"/>
          <p:cNvSpPr txBox="1"/>
          <p:nvPr/>
        </p:nvSpPr>
        <p:spPr>
          <a:xfrm>
            <a:off x="9025657" y="3142857"/>
            <a:ext cx="4539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3221</a:t>
            </a:r>
            <a:endParaRPr/>
          </a:p>
        </p:txBody>
      </p:sp>
      <p:sp>
        <p:nvSpPr>
          <p:cNvPr id="563" name="Google Shape;563;p92"/>
          <p:cNvSpPr txBox="1"/>
          <p:nvPr/>
        </p:nvSpPr>
        <p:spPr>
          <a:xfrm>
            <a:off x="8418520" y="3492500"/>
            <a:ext cx="6072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322</a:t>
            </a:r>
            <a:endParaRPr/>
          </a:p>
        </p:txBody>
      </p:sp>
      <p:sp>
        <p:nvSpPr>
          <p:cNvPr id="564" name="Google Shape;564;p92"/>
          <p:cNvSpPr txBox="1"/>
          <p:nvPr/>
        </p:nvSpPr>
        <p:spPr>
          <a:xfrm>
            <a:off x="8394292" y="3814250"/>
            <a:ext cx="6315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213</a:t>
            </a:r>
            <a:endParaRPr/>
          </a:p>
        </p:txBody>
      </p:sp>
      <p:sp>
        <p:nvSpPr>
          <p:cNvPr id="565" name="Google Shape;565;p92"/>
          <p:cNvSpPr txBox="1"/>
          <p:nvPr/>
        </p:nvSpPr>
        <p:spPr>
          <a:xfrm>
            <a:off x="8313590" y="1779945"/>
            <a:ext cx="2160900" cy="258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000000"/>
                </a:solidFill>
                <a:latin typeface="Trebuchet MS"/>
                <a:ea typeface="Trebuchet MS"/>
                <a:cs typeface="Trebuchet MS"/>
                <a:sym typeface="Trebuchet MS"/>
              </a:rPr>
              <a:t>End-to-End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Google Shape;1565;p164"/>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Deploy RAPIDS Everywhere</a:t>
            </a:r>
            <a:endParaRPr/>
          </a:p>
        </p:txBody>
      </p:sp>
      <p:sp>
        <p:nvSpPr>
          <p:cNvPr id="1566" name="Google Shape;1566;p164"/>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Focused on robust functionality, deployment, and user experience</a:t>
            </a:r>
            <a:endParaRPr/>
          </a:p>
        </p:txBody>
      </p:sp>
      <p:pic>
        <p:nvPicPr>
          <p:cNvPr id="1567" name="Google Shape;1567;p164"/>
          <p:cNvPicPr preferRelativeResize="0"/>
          <p:nvPr/>
        </p:nvPicPr>
        <p:blipFill rotWithShape="1">
          <a:blip r:embed="rId3">
            <a:alphaModFix/>
          </a:blip>
          <a:srcRect b="0" l="0" r="0" t="0"/>
          <a:stretch/>
        </p:blipFill>
        <p:spPr>
          <a:xfrm>
            <a:off x="498350" y="1857801"/>
            <a:ext cx="3126986" cy="798025"/>
          </a:xfrm>
          <a:prstGeom prst="rect">
            <a:avLst/>
          </a:prstGeom>
          <a:noFill/>
          <a:ln>
            <a:noFill/>
          </a:ln>
        </p:spPr>
      </p:pic>
      <p:pic>
        <p:nvPicPr>
          <p:cNvPr id="1568" name="Google Shape;1568;p164"/>
          <p:cNvPicPr preferRelativeResize="0"/>
          <p:nvPr/>
        </p:nvPicPr>
        <p:blipFill rotWithShape="1">
          <a:blip r:embed="rId4">
            <a:alphaModFix/>
          </a:blip>
          <a:srcRect b="0" l="0" r="0" t="0"/>
          <a:stretch/>
        </p:blipFill>
        <p:spPr>
          <a:xfrm>
            <a:off x="6142360" y="2234387"/>
            <a:ext cx="1869530" cy="540300"/>
          </a:xfrm>
          <a:prstGeom prst="rect">
            <a:avLst/>
          </a:prstGeom>
          <a:noFill/>
          <a:ln>
            <a:noFill/>
          </a:ln>
        </p:spPr>
      </p:pic>
      <p:pic>
        <p:nvPicPr>
          <p:cNvPr id="1569" name="Google Shape;1569;p164"/>
          <p:cNvPicPr preferRelativeResize="0"/>
          <p:nvPr/>
        </p:nvPicPr>
        <p:blipFill rotWithShape="1">
          <a:blip r:embed="rId5">
            <a:alphaModFix/>
          </a:blip>
          <a:srcRect b="0" l="0" r="0" t="0"/>
          <a:stretch/>
        </p:blipFill>
        <p:spPr>
          <a:xfrm>
            <a:off x="3819934" y="1784999"/>
            <a:ext cx="1731870" cy="1731881"/>
          </a:xfrm>
          <a:prstGeom prst="rect">
            <a:avLst/>
          </a:prstGeom>
          <a:noFill/>
          <a:ln>
            <a:noFill/>
          </a:ln>
        </p:spPr>
      </p:pic>
      <p:sp>
        <p:nvSpPr>
          <p:cNvPr id="1570" name="Google Shape;1570;p164"/>
          <p:cNvSpPr txBox="1"/>
          <p:nvPr/>
        </p:nvSpPr>
        <p:spPr>
          <a:xfrm>
            <a:off x="2523182" y="5067530"/>
            <a:ext cx="6052200" cy="1077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2"/>
                </a:solidFill>
                <a:latin typeface="Trebuchet MS"/>
                <a:ea typeface="Trebuchet MS"/>
                <a:cs typeface="Trebuchet MS"/>
                <a:sym typeface="Trebuchet MS"/>
              </a:rPr>
              <a:t>Integration with major cloud providers</a:t>
            </a:r>
            <a:endParaRPr/>
          </a:p>
          <a:p>
            <a:pPr indent="0" lvl="0" marL="0" marR="0" rtl="0" algn="ctr">
              <a:spcBef>
                <a:spcPts val="0"/>
              </a:spcBef>
              <a:spcAft>
                <a:spcPts val="0"/>
              </a:spcAft>
              <a:buNone/>
            </a:pPr>
            <a:r>
              <a:rPr b="1" lang="en-US" sz="1600">
                <a:solidFill>
                  <a:schemeClr val="dk2"/>
                </a:solidFill>
                <a:latin typeface="Trebuchet MS"/>
                <a:ea typeface="Trebuchet MS"/>
                <a:cs typeface="Trebuchet MS"/>
                <a:sym typeface="Trebuchet MS"/>
              </a:rPr>
              <a:t>Both containers and cloud specific machine instances</a:t>
            </a:r>
            <a:endParaRPr/>
          </a:p>
          <a:p>
            <a:pPr indent="0" lvl="0" marL="0" marR="0" rtl="0" algn="ctr">
              <a:spcBef>
                <a:spcPts val="0"/>
              </a:spcBef>
              <a:spcAft>
                <a:spcPts val="0"/>
              </a:spcAft>
              <a:buNone/>
            </a:pPr>
            <a:r>
              <a:rPr b="1" lang="en-US" sz="1600">
                <a:solidFill>
                  <a:schemeClr val="dk2"/>
                </a:solidFill>
                <a:latin typeface="Trebuchet MS"/>
                <a:ea typeface="Trebuchet MS"/>
                <a:cs typeface="Trebuchet MS"/>
                <a:sym typeface="Trebuchet MS"/>
              </a:rPr>
              <a:t>Support for Enterprise and HPC Orchestration Layers</a:t>
            </a:r>
            <a:endParaRPr/>
          </a:p>
          <a:p>
            <a:pPr indent="-184150" lvl="1" marL="742950" marR="0" rtl="0" algn="l">
              <a:spcBef>
                <a:spcPts val="0"/>
              </a:spcBef>
              <a:spcAft>
                <a:spcPts val="0"/>
              </a:spcAft>
              <a:buClr>
                <a:schemeClr val="lt1"/>
              </a:buClr>
              <a:buSzPts val="1600"/>
              <a:buFont typeface="Arial"/>
              <a:buNone/>
            </a:pPr>
            <a:r>
              <a:t/>
            </a:r>
            <a:endParaRPr b="0" i="0" sz="1600" u="none" cap="none" strike="noStrike">
              <a:solidFill>
                <a:schemeClr val="dk2"/>
              </a:solidFill>
              <a:latin typeface="Trebuchet MS"/>
              <a:ea typeface="Trebuchet MS"/>
              <a:cs typeface="Trebuchet MS"/>
              <a:sym typeface="Trebuchet MS"/>
            </a:endParaRPr>
          </a:p>
        </p:txBody>
      </p:sp>
      <p:grpSp>
        <p:nvGrpSpPr>
          <p:cNvPr id="1571" name="Google Shape;1571;p164"/>
          <p:cNvGrpSpPr/>
          <p:nvPr/>
        </p:nvGrpSpPr>
        <p:grpSpPr>
          <a:xfrm>
            <a:off x="498357" y="3185290"/>
            <a:ext cx="2001300" cy="1338326"/>
            <a:chOff x="731532" y="3019940"/>
            <a:chExt cx="2001300" cy="1338326"/>
          </a:xfrm>
        </p:grpSpPr>
        <p:pic>
          <p:nvPicPr>
            <p:cNvPr id="1572" name="Google Shape;1572;p164"/>
            <p:cNvPicPr preferRelativeResize="0"/>
            <p:nvPr/>
          </p:nvPicPr>
          <p:blipFill>
            <a:blip r:embed="rId6">
              <a:alphaModFix/>
            </a:blip>
            <a:stretch>
              <a:fillRect/>
            </a:stretch>
          </p:blipFill>
          <p:spPr>
            <a:xfrm>
              <a:off x="1333174" y="3019940"/>
              <a:ext cx="798011" cy="798039"/>
            </a:xfrm>
            <a:prstGeom prst="rect">
              <a:avLst/>
            </a:prstGeom>
            <a:noFill/>
            <a:ln>
              <a:noFill/>
            </a:ln>
          </p:spPr>
        </p:pic>
        <p:sp>
          <p:nvSpPr>
            <p:cNvPr id="1573" name="Google Shape;1573;p164"/>
            <p:cNvSpPr txBox="1"/>
            <p:nvPr/>
          </p:nvSpPr>
          <p:spPr>
            <a:xfrm>
              <a:off x="731532" y="3817965"/>
              <a:ext cx="2001300" cy="54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4486F7"/>
                  </a:solidFill>
                  <a:latin typeface="Trebuchet MS"/>
                  <a:ea typeface="Trebuchet MS"/>
                  <a:cs typeface="Trebuchet MS"/>
                  <a:sym typeface="Trebuchet MS"/>
                </a:rPr>
                <a:t>Cloud Dataproc</a:t>
              </a:r>
              <a:endParaRPr b="1" sz="1800">
                <a:solidFill>
                  <a:srgbClr val="4486F7"/>
                </a:solidFill>
                <a:latin typeface="Trebuchet MS"/>
                <a:ea typeface="Trebuchet MS"/>
                <a:cs typeface="Trebuchet MS"/>
                <a:sym typeface="Trebuchet MS"/>
              </a:endParaRPr>
            </a:p>
          </p:txBody>
        </p:sp>
      </p:grpSp>
      <p:grpSp>
        <p:nvGrpSpPr>
          <p:cNvPr id="1574" name="Google Shape;1574;p164"/>
          <p:cNvGrpSpPr/>
          <p:nvPr/>
        </p:nvGrpSpPr>
        <p:grpSpPr>
          <a:xfrm>
            <a:off x="7966861" y="2115456"/>
            <a:ext cx="2950200" cy="1464961"/>
            <a:chOff x="6958286" y="2948981"/>
            <a:chExt cx="2950200" cy="1464961"/>
          </a:xfrm>
        </p:grpSpPr>
        <p:pic>
          <p:nvPicPr>
            <p:cNvPr id="1575" name="Google Shape;1575;p164"/>
            <p:cNvPicPr preferRelativeResize="0"/>
            <p:nvPr/>
          </p:nvPicPr>
          <p:blipFill>
            <a:blip r:embed="rId7">
              <a:alphaModFix/>
            </a:blip>
            <a:stretch>
              <a:fillRect/>
            </a:stretch>
          </p:blipFill>
          <p:spPr>
            <a:xfrm>
              <a:off x="7940998" y="2948981"/>
              <a:ext cx="984666" cy="984672"/>
            </a:xfrm>
            <a:prstGeom prst="rect">
              <a:avLst/>
            </a:prstGeom>
            <a:noFill/>
            <a:ln>
              <a:noFill/>
            </a:ln>
          </p:spPr>
        </p:pic>
        <p:sp>
          <p:nvSpPr>
            <p:cNvPr id="1576" name="Google Shape;1576;p164"/>
            <p:cNvSpPr txBox="1"/>
            <p:nvPr/>
          </p:nvSpPr>
          <p:spPr>
            <a:xfrm>
              <a:off x="6958286" y="3933642"/>
              <a:ext cx="29502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0082D1"/>
                  </a:solidFill>
                  <a:latin typeface="Trebuchet MS"/>
                  <a:ea typeface="Trebuchet MS"/>
                  <a:cs typeface="Trebuchet MS"/>
                  <a:sym typeface="Trebuchet MS"/>
                </a:rPr>
                <a:t>Azure Machine Learning</a:t>
              </a:r>
              <a:endParaRPr b="1" sz="1800">
                <a:solidFill>
                  <a:srgbClr val="0082D1"/>
                </a:solidFill>
                <a:latin typeface="Trebuchet MS"/>
                <a:ea typeface="Trebuchet MS"/>
                <a:cs typeface="Trebuchet MS"/>
                <a:sym typeface="Trebuchet MS"/>
              </a:endParaRPr>
            </a:p>
          </p:txBody>
        </p:sp>
      </p:grpSp>
      <p:pic>
        <p:nvPicPr>
          <p:cNvPr id="1577" name="Google Shape;1577;p164"/>
          <p:cNvPicPr preferRelativeResize="0"/>
          <p:nvPr/>
        </p:nvPicPr>
        <p:blipFill rotWithShape="1">
          <a:blip r:embed="rId8">
            <a:alphaModFix/>
          </a:blip>
          <a:srcRect b="39788" l="12507" r="12910" t="35866"/>
          <a:stretch/>
        </p:blipFill>
        <p:spPr>
          <a:xfrm>
            <a:off x="7839625" y="4367526"/>
            <a:ext cx="2534600" cy="661775"/>
          </a:xfrm>
          <a:prstGeom prst="rect">
            <a:avLst/>
          </a:prstGeom>
          <a:noFill/>
          <a:ln>
            <a:noFill/>
          </a:ln>
        </p:spPr>
      </p:pic>
      <p:pic>
        <p:nvPicPr>
          <p:cNvPr id="1578" name="Google Shape;1578;p164"/>
          <p:cNvPicPr preferRelativeResize="0"/>
          <p:nvPr/>
        </p:nvPicPr>
        <p:blipFill>
          <a:blip r:embed="rId9">
            <a:alphaModFix/>
          </a:blip>
          <a:stretch>
            <a:fillRect/>
          </a:stretch>
        </p:blipFill>
        <p:spPr>
          <a:xfrm>
            <a:off x="2948799" y="3972819"/>
            <a:ext cx="1869525" cy="638770"/>
          </a:xfrm>
          <a:prstGeom prst="rect">
            <a:avLst/>
          </a:prstGeom>
          <a:noFill/>
          <a:ln>
            <a:noFill/>
          </a:ln>
        </p:spPr>
      </p:pic>
      <p:pic>
        <p:nvPicPr>
          <p:cNvPr id="1579" name="Google Shape;1579;p164"/>
          <p:cNvPicPr preferRelativeResize="0"/>
          <p:nvPr/>
        </p:nvPicPr>
        <p:blipFill>
          <a:blip r:embed="rId10">
            <a:alphaModFix/>
          </a:blip>
          <a:stretch>
            <a:fillRect/>
          </a:stretch>
        </p:blipFill>
        <p:spPr>
          <a:xfrm>
            <a:off x="5602025" y="3680688"/>
            <a:ext cx="2950201" cy="586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Google Shape;1585;p165"/>
          <p:cNvSpPr txBox="1"/>
          <p:nvPr>
            <p:ph type="title"/>
          </p:nvPr>
        </p:nvSpPr>
        <p:spPr>
          <a:xfrm>
            <a:off x="498298" y="91757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5 Steps to getting started with RAPIDS</a:t>
            </a:r>
            <a:endParaRPr/>
          </a:p>
        </p:txBody>
      </p:sp>
      <p:sp>
        <p:nvSpPr>
          <p:cNvPr id="1586" name="Google Shape;1586;p165"/>
          <p:cNvSpPr txBox="1"/>
          <p:nvPr>
            <p:ph idx="1" type="body"/>
          </p:nvPr>
        </p:nvSpPr>
        <p:spPr>
          <a:xfrm>
            <a:off x="516750" y="2103027"/>
            <a:ext cx="9948600" cy="30273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Clr>
                <a:srgbClr val="24292E"/>
              </a:buClr>
              <a:buSzPts val="2000"/>
              <a:buFont typeface="Arial"/>
              <a:buAutoNum type="arabicPeriod"/>
            </a:pPr>
            <a:r>
              <a:rPr b="1" lang="en-US" sz="2000">
                <a:solidFill>
                  <a:srgbClr val="24292E"/>
                </a:solidFill>
              </a:rPr>
              <a:t>Install</a:t>
            </a:r>
            <a:r>
              <a:rPr lang="en-US" sz="2000">
                <a:solidFill>
                  <a:srgbClr val="24292E"/>
                </a:solidFill>
              </a:rPr>
              <a:t> RAPIDS on using </a:t>
            </a:r>
            <a:r>
              <a:rPr lang="en-US" sz="2000" u="sng">
                <a:solidFill>
                  <a:srgbClr val="0366D6"/>
                </a:solidFill>
                <a:hlinkClick r:id="rId3"/>
              </a:rPr>
              <a:t>Docker, Conda</a:t>
            </a:r>
            <a:r>
              <a:rPr lang="en-US" sz="2000">
                <a:solidFill>
                  <a:srgbClr val="24292E"/>
                </a:solidFill>
              </a:rPr>
              <a:t>, or </a:t>
            </a:r>
            <a:r>
              <a:rPr lang="en-US" sz="2000" u="sng">
                <a:solidFill>
                  <a:srgbClr val="0366D6"/>
                </a:solidFill>
                <a:hlinkClick r:id="rId4"/>
              </a:rPr>
              <a:t>Colab</a:t>
            </a:r>
            <a:endParaRPr sz="2000" u="sng">
              <a:solidFill>
                <a:srgbClr val="0366D6"/>
              </a:solidFill>
              <a:hlinkClick r:id="rId5"/>
            </a:endParaRPr>
          </a:p>
          <a:p>
            <a:pPr indent="-355600" lvl="0" marL="457200" rtl="0" algn="l">
              <a:lnSpc>
                <a:spcPct val="150000"/>
              </a:lnSpc>
              <a:spcBef>
                <a:spcPts val="0"/>
              </a:spcBef>
              <a:spcAft>
                <a:spcPts val="0"/>
              </a:spcAft>
              <a:buClr>
                <a:srgbClr val="24292E"/>
              </a:buClr>
              <a:buSzPts val="2000"/>
              <a:buFont typeface="Arial"/>
              <a:buAutoNum type="arabicPeriod"/>
            </a:pPr>
            <a:r>
              <a:rPr b="1" lang="en-US" sz="2000">
                <a:solidFill>
                  <a:srgbClr val="24292E"/>
                </a:solidFill>
              </a:rPr>
              <a:t>Explore </a:t>
            </a:r>
            <a:r>
              <a:rPr lang="en-US" sz="2000">
                <a:solidFill>
                  <a:srgbClr val="24292E"/>
                </a:solidFill>
              </a:rPr>
              <a:t>our </a:t>
            </a:r>
            <a:r>
              <a:rPr lang="en-US" sz="2000" u="sng">
                <a:solidFill>
                  <a:srgbClr val="0366D6"/>
                </a:solidFill>
                <a:hlinkClick r:id="rId6"/>
              </a:rPr>
              <a:t>walk through videos</a:t>
            </a:r>
            <a:r>
              <a:rPr lang="en-US" sz="2000">
                <a:solidFill>
                  <a:srgbClr val="24292E"/>
                </a:solidFill>
              </a:rPr>
              <a:t>, </a:t>
            </a:r>
            <a:r>
              <a:rPr lang="en-US" sz="2000" u="sng">
                <a:solidFill>
                  <a:srgbClr val="0366D6"/>
                </a:solidFill>
                <a:hlinkClick r:id="rId7"/>
              </a:rPr>
              <a:t>blog content</a:t>
            </a:r>
            <a:r>
              <a:rPr lang="en-US" sz="2000">
                <a:solidFill>
                  <a:srgbClr val="24292E"/>
                </a:solidFill>
              </a:rPr>
              <a:t>, our </a:t>
            </a:r>
            <a:r>
              <a:rPr lang="en-US" sz="2000" u="sng">
                <a:solidFill>
                  <a:srgbClr val="4A86E8"/>
                </a:solidFill>
                <a:hlinkClick r:id="rId8"/>
              </a:rPr>
              <a:t>github</a:t>
            </a:r>
            <a:r>
              <a:rPr lang="en-US" sz="2000">
                <a:solidFill>
                  <a:srgbClr val="24292E"/>
                </a:solidFill>
              </a:rPr>
              <a:t>, the </a:t>
            </a:r>
            <a:r>
              <a:rPr lang="en-US" sz="2000" u="sng">
                <a:solidFill>
                  <a:srgbClr val="0366D6"/>
                </a:solidFill>
                <a:hlinkClick r:id="rId9"/>
              </a:rPr>
              <a:t>tutorial notebooks</a:t>
            </a:r>
            <a:r>
              <a:rPr lang="en-US" sz="2000">
                <a:solidFill>
                  <a:srgbClr val="24292E"/>
                </a:solidFill>
              </a:rPr>
              <a:t>, and our </a:t>
            </a:r>
            <a:r>
              <a:rPr lang="en-US" sz="2000" u="sng">
                <a:solidFill>
                  <a:srgbClr val="0366D6"/>
                </a:solidFill>
                <a:hlinkClick r:id="rId10"/>
              </a:rPr>
              <a:t>examples workflows</a:t>
            </a:r>
            <a:r>
              <a:rPr lang="en-US" sz="2000">
                <a:solidFill>
                  <a:srgbClr val="24292E"/>
                </a:solidFill>
              </a:rPr>
              <a:t>,</a:t>
            </a:r>
            <a:endParaRPr sz="2000">
              <a:solidFill>
                <a:srgbClr val="24292E"/>
              </a:solidFill>
            </a:endParaRPr>
          </a:p>
          <a:p>
            <a:pPr indent="-355600" lvl="0" marL="457200" rtl="0" algn="l">
              <a:lnSpc>
                <a:spcPct val="150000"/>
              </a:lnSpc>
              <a:spcBef>
                <a:spcPts val="0"/>
              </a:spcBef>
              <a:spcAft>
                <a:spcPts val="0"/>
              </a:spcAft>
              <a:buClr>
                <a:srgbClr val="24292E"/>
              </a:buClr>
              <a:buSzPts val="2000"/>
              <a:buFont typeface="Arial"/>
              <a:buAutoNum type="arabicPeriod"/>
            </a:pPr>
            <a:r>
              <a:rPr b="1" lang="en-US" sz="2000">
                <a:solidFill>
                  <a:srgbClr val="24292E"/>
                </a:solidFill>
              </a:rPr>
              <a:t>Build</a:t>
            </a:r>
            <a:r>
              <a:rPr b="1" lang="en-US" sz="2000">
                <a:solidFill>
                  <a:srgbClr val="24292E"/>
                </a:solidFill>
              </a:rPr>
              <a:t> </a:t>
            </a:r>
            <a:r>
              <a:rPr lang="en-US" sz="2000">
                <a:solidFill>
                  <a:srgbClr val="24292E"/>
                </a:solidFill>
              </a:rPr>
              <a:t>your own data science workflows.</a:t>
            </a:r>
            <a:endParaRPr sz="2000">
              <a:solidFill>
                <a:srgbClr val="24292E"/>
              </a:solidFill>
            </a:endParaRPr>
          </a:p>
          <a:p>
            <a:pPr indent="-355600" lvl="0" marL="457200" rtl="0" algn="l">
              <a:lnSpc>
                <a:spcPct val="150000"/>
              </a:lnSpc>
              <a:spcBef>
                <a:spcPts val="0"/>
              </a:spcBef>
              <a:spcAft>
                <a:spcPts val="0"/>
              </a:spcAft>
              <a:buClr>
                <a:srgbClr val="24292E"/>
              </a:buClr>
              <a:buSzPts val="2000"/>
              <a:buFont typeface="Arial"/>
              <a:buAutoNum type="arabicPeriod"/>
            </a:pPr>
            <a:r>
              <a:rPr b="1" lang="en-US" sz="2000">
                <a:solidFill>
                  <a:srgbClr val="24292E"/>
                </a:solidFill>
              </a:rPr>
              <a:t>Join </a:t>
            </a:r>
            <a:r>
              <a:rPr lang="en-US" sz="2000">
                <a:solidFill>
                  <a:srgbClr val="24292E"/>
                </a:solidFill>
              </a:rPr>
              <a:t>our community conversations on </a:t>
            </a:r>
            <a:r>
              <a:rPr lang="en-US" sz="2000" u="sng">
                <a:solidFill>
                  <a:srgbClr val="0366D6"/>
                </a:solidFill>
                <a:hlinkClick r:id="rId11"/>
              </a:rPr>
              <a:t>Slack</a:t>
            </a:r>
            <a:r>
              <a:rPr lang="en-US" sz="2000">
                <a:solidFill>
                  <a:srgbClr val="24292E"/>
                </a:solidFill>
              </a:rPr>
              <a:t>, </a:t>
            </a:r>
            <a:r>
              <a:rPr lang="en-US" sz="2000" u="sng">
                <a:solidFill>
                  <a:srgbClr val="0366D6"/>
                </a:solidFill>
                <a:hlinkClick r:id="rId12"/>
              </a:rPr>
              <a:t>Google</a:t>
            </a:r>
            <a:r>
              <a:rPr lang="en-US" sz="2000">
                <a:solidFill>
                  <a:srgbClr val="24292E"/>
                </a:solidFill>
              </a:rPr>
              <a:t>, and </a:t>
            </a:r>
            <a:r>
              <a:rPr lang="en-US" sz="2000" u="sng">
                <a:solidFill>
                  <a:srgbClr val="0366D6"/>
                </a:solidFill>
                <a:hlinkClick r:id="rId13"/>
              </a:rPr>
              <a:t>Twitter</a:t>
            </a:r>
            <a:endParaRPr sz="2000">
              <a:solidFill>
                <a:srgbClr val="24292E"/>
              </a:solidFill>
            </a:endParaRPr>
          </a:p>
          <a:p>
            <a:pPr indent="-355600" lvl="0" marL="457200" rtl="0" algn="l">
              <a:lnSpc>
                <a:spcPct val="150000"/>
              </a:lnSpc>
              <a:spcBef>
                <a:spcPts val="0"/>
              </a:spcBef>
              <a:spcAft>
                <a:spcPts val="0"/>
              </a:spcAft>
              <a:buClr>
                <a:srgbClr val="24292E"/>
              </a:buClr>
              <a:buSzPts val="2000"/>
              <a:buFont typeface="Arial"/>
              <a:buAutoNum type="arabicPeriod"/>
            </a:pPr>
            <a:r>
              <a:rPr b="1" lang="en-US" sz="2000">
                <a:solidFill>
                  <a:srgbClr val="24292E"/>
                </a:solidFill>
              </a:rPr>
              <a:t>Contribute </a:t>
            </a:r>
            <a:r>
              <a:rPr lang="en-US" sz="2000">
                <a:solidFill>
                  <a:srgbClr val="24292E"/>
                </a:solidFill>
              </a:rPr>
              <a:t>back. Don't forget to ask and answer questions on </a:t>
            </a:r>
            <a:r>
              <a:rPr lang="en-US" sz="2000" u="sng">
                <a:solidFill>
                  <a:srgbClr val="0366D6"/>
                </a:solidFill>
                <a:hlinkClick r:id="rId14"/>
              </a:rPr>
              <a:t>Stack Overflow</a:t>
            </a:r>
            <a:endParaRPr sz="2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sp>
        <p:nvSpPr>
          <p:cNvPr id="1592" name="Google Shape;1592;p166"/>
          <p:cNvSpPr txBox="1"/>
          <p:nvPr>
            <p:ph type="title"/>
          </p:nvPr>
        </p:nvSpPr>
        <p:spPr>
          <a:xfrm>
            <a:off x="498348" y="4326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Easy Installation</a:t>
            </a:r>
            <a:endParaRPr/>
          </a:p>
        </p:txBody>
      </p:sp>
      <p:sp>
        <p:nvSpPr>
          <p:cNvPr id="1593" name="Google Shape;1593;p166"/>
          <p:cNvSpPr txBox="1"/>
          <p:nvPr>
            <p:ph idx="2" type="body"/>
          </p:nvPr>
        </p:nvSpPr>
        <p:spPr>
          <a:xfrm>
            <a:off x="498300" y="900375"/>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Interactive Installation Guide </a:t>
            </a:r>
            <a:endParaRPr/>
          </a:p>
        </p:txBody>
      </p:sp>
      <p:pic>
        <p:nvPicPr>
          <p:cNvPr id="1594" name="Google Shape;1594;p166"/>
          <p:cNvPicPr preferRelativeResize="0"/>
          <p:nvPr/>
        </p:nvPicPr>
        <p:blipFill>
          <a:blip r:embed="rId3">
            <a:alphaModFix/>
          </a:blip>
          <a:stretch>
            <a:fillRect/>
          </a:stretch>
        </p:blipFill>
        <p:spPr>
          <a:xfrm>
            <a:off x="2203713" y="1349775"/>
            <a:ext cx="6565376" cy="44414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9" name="Shape 1599"/>
        <p:cNvGrpSpPr/>
        <p:nvPr/>
      </p:nvGrpSpPr>
      <p:grpSpPr>
        <a:xfrm>
          <a:off x="0" y="0"/>
          <a:ext cx="0" cy="0"/>
          <a:chOff x="0" y="0"/>
          <a:chExt cx="0" cy="0"/>
        </a:xfrm>
      </p:grpSpPr>
      <p:sp>
        <p:nvSpPr>
          <p:cNvPr id="1600" name="Google Shape;1600;p167"/>
          <p:cNvSpPr txBox="1"/>
          <p:nvPr>
            <p:ph type="title"/>
          </p:nvPr>
        </p:nvSpPr>
        <p:spPr>
          <a:xfrm>
            <a:off x="498298" y="5001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Explore: RAPIDS Github</a:t>
            </a:r>
            <a:endParaRPr/>
          </a:p>
        </p:txBody>
      </p:sp>
      <p:sp>
        <p:nvSpPr>
          <p:cNvPr id="1601" name="Google Shape;1601;p167"/>
          <p:cNvSpPr txBox="1"/>
          <p:nvPr>
            <p:ph idx="2" type="body"/>
          </p:nvPr>
        </p:nvSpPr>
        <p:spPr>
          <a:xfrm>
            <a:off x="498298" y="10222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https://github.com/rapidsai </a:t>
            </a:r>
            <a:endParaRPr/>
          </a:p>
        </p:txBody>
      </p:sp>
      <p:pic>
        <p:nvPicPr>
          <p:cNvPr id="1602" name="Google Shape;1602;p167"/>
          <p:cNvPicPr preferRelativeResize="0"/>
          <p:nvPr/>
        </p:nvPicPr>
        <p:blipFill>
          <a:blip r:embed="rId3">
            <a:alphaModFix/>
          </a:blip>
          <a:stretch>
            <a:fillRect/>
          </a:stretch>
        </p:blipFill>
        <p:spPr>
          <a:xfrm>
            <a:off x="1297888" y="1541900"/>
            <a:ext cx="8377024" cy="4173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68"/>
          <p:cNvSpPr txBox="1"/>
          <p:nvPr>
            <p:ph type="title"/>
          </p:nvPr>
        </p:nvSpPr>
        <p:spPr>
          <a:xfrm>
            <a:off x="498298" y="42834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RAPIDS Docs</a:t>
            </a:r>
            <a:endParaRPr/>
          </a:p>
        </p:txBody>
      </p:sp>
      <p:sp>
        <p:nvSpPr>
          <p:cNvPr id="1608" name="Google Shape;1608;p168"/>
          <p:cNvSpPr txBox="1"/>
          <p:nvPr>
            <p:ph idx="2" type="body"/>
          </p:nvPr>
        </p:nvSpPr>
        <p:spPr>
          <a:xfrm>
            <a:off x="498298" y="95045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Improved and easier to use!</a:t>
            </a:r>
            <a:endParaRPr/>
          </a:p>
        </p:txBody>
      </p:sp>
      <p:sp>
        <p:nvSpPr>
          <p:cNvPr id="1609" name="Google Shape;1609;p168"/>
          <p:cNvSpPr txBox="1"/>
          <p:nvPr/>
        </p:nvSpPr>
        <p:spPr>
          <a:xfrm>
            <a:off x="4060656" y="5333209"/>
            <a:ext cx="3260700" cy="424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400">
                <a:solidFill>
                  <a:schemeClr val="dk2"/>
                </a:solidFill>
                <a:latin typeface="Trebuchet MS"/>
                <a:ea typeface="Trebuchet MS"/>
                <a:cs typeface="Trebuchet MS"/>
                <a:sym typeface="Trebuchet MS"/>
              </a:rPr>
              <a:t>https://docs.rapids.ai</a:t>
            </a:r>
            <a:endParaRPr sz="2400">
              <a:solidFill>
                <a:schemeClr val="dk2"/>
              </a:solidFill>
              <a:latin typeface="Trebuchet MS"/>
              <a:ea typeface="Trebuchet MS"/>
              <a:cs typeface="Trebuchet MS"/>
              <a:sym typeface="Trebuchet MS"/>
            </a:endParaRPr>
          </a:p>
        </p:txBody>
      </p:sp>
      <p:pic>
        <p:nvPicPr>
          <p:cNvPr id="1610" name="Google Shape;1610;p168"/>
          <p:cNvPicPr preferRelativeResize="0"/>
          <p:nvPr/>
        </p:nvPicPr>
        <p:blipFill>
          <a:blip r:embed="rId3">
            <a:alphaModFix/>
          </a:blip>
          <a:stretch>
            <a:fillRect/>
          </a:stretch>
        </p:blipFill>
        <p:spPr>
          <a:xfrm>
            <a:off x="2953988" y="1510203"/>
            <a:ext cx="5064825" cy="3552358"/>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169"/>
          <p:cNvSpPr txBox="1"/>
          <p:nvPr>
            <p:ph type="title"/>
          </p:nvPr>
        </p:nvSpPr>
        <p:spPr>
          <a:xfrm>
            <a:off x="498348" y="24974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RAPIDS Code and Blogs</a:t>
            </a:r>
            <a:endParaRPr/>
          </a:p>
        </p:txBody>
      </p:sp>
      <p:sp>
        <p:nvSpPr>
          <p:cNvPr id="1616" name="Google Shape;1616;p169"/>
          <p:cNvSpPr txBox="1"/>
          <p:nvPr>
            <p:ph idx="2" type="body"/>
          </p:nvPr>
        </p:nvSpPr>
        <p:spPr>
          <a:xfrm>
            <a:off x="498348" y="77185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Check out our code and how we use it</a:t>
            </a:r>
            <a:endParaRPr/>
          </a:p>
        </p:txBody>
      </p:sp>
      <p:pic>
        <p:nvPicPr>
          <p:cNvPr id="1617" name="Google Shape;1617;p169"/>
          <p:cNvPicPr preferRelativeResize="0"/>
          <p:nvPr/>
        </p:nvPicPr>
        <p:blipFill>
          <a:blip r:embed="rId3">
            <a:alphaModFix/>
          </a:blip>
          <a:stretch>
            <a:fillRect/>
          </a:stretch>
        </p:blipFill>
        <p:spPr>
          <a:xfrm>
            <a:off x="5854900" y="1449853"/>
            <a:ext cx="4619653" cy="3730957"/>
          </a:xfrm>
          <a:prstGeom prst="rect">
            <a:avLst/>
          </a:prstGeom>
          <a:noFill/>
          <a:ln>
            <a:noFill/>
          </a:ln>
        </p:spPr>
      </p:pic>
      <p:pic>
        <p:nvPicPr>
          <p:cNvPr id="1618" name="Google Shape;1618;p169"/>
          <p:cNvPicPr preferRelativeResize="0"/>
          <p:nvPr/>
        </p:nvPicPr>
        <p:blipFill>
          <a:blip r:embed="rId4">
            <a:alphaModFix/>
          </a:blip>
          <a:stretch>
            <a:fillRect/>
          </a:stretch>
        </p:blipFill>
        <p:spPr>
          <a:xfrm>
            <a:off x="366378" y="1449853"/>
            <a:ext cx="4862083" cy="3730958"/>
          </a:xfrm>
          <a:prstGeom prst="rect">
            <a:avLst/>
          </a:prstGeom>
          <a:noFill/>
          <a:ln>
            <a:noFill/>
          </a:ln>
        </p:spPr>
      </p:pic>
      <p:sp>
        <p:nvSpPr>
          <p:cNvPr id="1619" name="Google Shape;1619;p169"/>
          <p:cNvSpPr txBox="1"/>
          <p:nvPr/>
        </p:nvSpPr>
        <p:spPr>
          <a:xfrm>
            <a:off x="1335965" y="5333200"/>
            <a:ext cx="29229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hlinkClick r:id="rId5"/>
              </a:rPr>
              <a:t>https://github.com/rapidsai</a:t>
            </a:r>
            <a:endParaRPr sz="1800"/>
          </a:p>
        </p:txBody>
      </p:sp>
      <p:sp>
        <p:nvSpPr>
          <p:cNvPr id="1620" name="Google Shape;1620;p169"/>
          <p:cNvSpPr txBox="1"/>
          <p:nvPr/>
        </p:nvSpPr>
        <p:spPr>
          <a:xfrm>
            <a:off x="6964525" y="5333200"/>
            <a:ext cx="33906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hlinkClick r:id="rId6"/>
              </a:rPr>
              <a:t>https://medium.com/rapids-ai</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pic>
        <p:nvPicPr>
          <p:cNvPr id="1625" name="Google Shape;1625;p170"/>
          <p:cNvPicPr preferRelativeResize="0"/>
          <p:nvPr/>
        </p:nvPicPr>
        <p:blipFill>
          <a:blip r:embed="rId3">
            <a:alphaModFix/>
          </a:blip>
          <a:stretch>
            <a:fillRect/>
          </a:stretch>
        </p:blipFill>
        <p:spPr>
          <a:xfrm>
            <a:off x="5775275" y="2060775"/>
            <a:ext cx="4949126" cy="2358149"/>
          </a:xfrm>
          <a:prstGeom prst="rect">
            <a:avLst/>
          </a:prstGeom>
          <a:noFill/>
          <a:ln>
            <a:noFill/>
          </a:ln>
        </p:spPr>
      </p:pic>
      <p:sp>
        <p:nvSpPr>
          <p:cNvPr id="1626" name="Google Shape;1626;p170"/>
          <p:cNvSpPr txBox="1"/>
          <p:nvPr>
            <p:ph type="title"/>
          </p:nvPr>
        </p:nvSpPr>
        <p:spPr>
          <a:xfrm>
            <a:off x="498348" y="24974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Notebooks Contrib</a:t>
            </a:r>
            <a:endParaRPr/>
          </a:p>
        </p:txBody>
      </p:sp>
      <p:sp>
        <p:nvSpPr>
          <p:cNvPr id="1627" name="Google Shape;1627;p170"/>
          <p:cNvSpPr txBox="1"/>
          <p:nvPr>
            <p:ph idx="2" type="body"/>
          </p:nvPr>
        </p:nvSpPr>
        <p:spPr>
          <a:xfrm>
            <a:off x="498348" y="77185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T</a:t>
            </a:r>
            <a:r>
              <a:rPr lang="en-US"/>
              <a:t>utorials, examples, </a:t>
            </a:r>
            <a:r>
              <a:rPr lang="en-US"/>
              <a:t>and various </a:t>
            </a:r>
            <a:r>
              <a:rPr lang="en-US"/>
              <a:t>E2E demos available, with Youtube explanations, code walkthroughs and use cases</a:t>
            </a:r>
            <a:endParaRPr/>
          </a:p>
        </p:txBody>
      </p:sp>
      <p:pic>
        <p:nvPicPr>
          <p:cNvPr id="1628" name="Google Shape;1628;p170"/>
          <p:cNvPicPr preferRelativeResize="0"/>
          <p:nvPr/>
        </p:nvPicPr>
        <p:blipFill rotWithShape="1">
          <a:blip r:embed="rId4">
            <a:alphaModFix/>
          </a:blip>
          <a:srcRect b="0" l="1617" r="1530" t="0"/>
          <a:stretch/>
        </p:blipFill>
        <p:spPr>
          <a:xfrm>
            <a:off x="294400" y="1646925"/>
            <a:ext cx="4862624" cy="3294226"/>
          </a:xfrm>
          <a:prstGeom prst="rect">
            <a:avLst/>
          </a:prstGeom>
          <a:noFill/>
          <a:ln>
            <a:noFill/>
          </a:ln>
        </p:spPr>
      </p:pic>
      <p:sp>
        <p:nvSpPr>
          <p:cNvPr id="1629" name="Google Shape;1629;p170"/>
          <p:cNvSpPr/>
          <p:nvPr/>
        </p:nvSpPr>
        <p:spPr>
          <a:xfrm>
            <a:off x="6537650" y="2060775"/>
            <a:ext cx="528000" cy="1422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70"/>
          <p:cNvSpPr/>
          <p:nvPr/>
        </p:nvSpPr>
        <p:spPr>
          <a:xfrm>
            <a:off x="5775275" y="3197775"/>
            <a:ext cx="1219200" cy="1005000"/>
          </a:xfrm>
          <a:prstGeom prst="roundRect">
            <a:avLst>
              <a:gd fmla="val 9191"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70"/>
          <p:cNvSpPr/>
          <p:nvPr/>
        </p:nvSpPr>
        <p:spPr>
          <a:xfrm>
            <a:off x="8191500" y="3197775"/>
            <a:ext cx="1219200" cy="1005000"/>
          </a:xfrm>
          <a:prstGeom prst="roundRect">
            <a:avLst>
              <a:gd fmla="val 9191"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70"/>
          <p:cNvSpPr/>
          <p:nvPr/>
        </p:nvSpPr>
        <p:spPr>
          <a:xfrm>
            <a:off x="405300" y="2365600"/>
            <a:ext cx="4640100" cy="659700"/>
          </a:xfrm>
          <a:prstGeom prst="roundRect">
            <a:avLst>
              <a:gd fmla="val 9191"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3" name="Google Shape;1633;p170"/>
          <p:cNvCxnSpPr>
            <a:stCxn id="1632" idx="3"/>
            <a:endCxn id="1630" idx="0"/>
          </p:cNvCxnSpPr>
          <p:nvPr/>
        </p:nvCxnSpPr>
        <p:spPr>
          <a:xfrm>
            <a:off x="5045400" y="2695450"/>
            <a:ext cx="1339500" cy="502200"/>
          </a:xfrm>
          <a:prstGeom prst="bentConnector2">
            <a:avLst/>
          </a:prstGeom>
          <a:noFill/>
          <a:ln cap="flat" cmpd="sng" w="38100">
            <a:solidFill>
              <a:srgbClr val="FF0000"/>
            </a:solidFill>
            <a:prstDash val="dash"/>
            <a:round/>
            <a:headEnd len="med" w="med" type="none"/>
            <a:tailEnd len="med" w="med" type="none"/>
          </a:ln>
        </p:spPr>
      </p:cxnSp>
      <p:cxnSp>
        <p:nvCxnSpPr>
          <p:cNvPr id="1634" name="Google Shape;1634;p170"/>
          <p:cNvCxnSpPr>
            <a:endCxn id="1631" idx="0"/>
          </p:cNvCxnSpPr>
          <p:nvPr/>
        </p:nvCxnSpPr>
        <p:spPr>
          <a:xfrm>
            <a:off x="5045400" y="2695575"/>
            <a:ext cx="3755700" cy="502200"/>
          </a:xfrm>
          <a:prstGeom prst="bentConnector2">
            <a:avLst/>
          </a:prstGeom>
          <a:noFill/>
          <a:ln cap="flat" cmpd="sng" w="38100">
            <a:solidFill>
              <a:srgbClr val="FF0000"/>
            </a:solidFill>
            <a:prstDash val="dash"/>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171"/>
          <p:cNvSpPr txBox="1"/>
          <p:nvPr>
            <p:ph type="title"/>
          </p:nvPr>
        </p:nvSpPr>
        <p:spPr>
          <a:xfrm>
            <a:off x="498348" y="7374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Join the Conversation</a:t>
            </a:r>
            <a:endParaRPr/>
          </a:p>
        </p:txBody>
      </p:sp>
      <p:pic>
        <p:nvPicPr>
          <p:cNvPr id="1641" name="Google Shape;1641;p171"/>
          <p:cNvPicPr preferRelativeResize="0"/>
          <p:nvPr/>
        </p:nvPicPr>
        <p:blipFill>
          <a:blip r:embed="rId3">
            <a:alphaModFix/>
          </a:blip>
          <a:stretch>
            <a:fillRect/>
          </a:stretch>
        </p:blipFill>
        <p:spPr>
          <a:xfrm>
            <a:off x="154000" y="2136633"/>
            <a:ext cx="10668000" cy="22443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172"/>
          <p:cNvSpPr txBox="1"/>
          <p:nvPr>
            <p:ph type="title"/>
          </p:nvPr>
        </p:nvSpPr>
        <p:spPr>
          <a:xfrm>
            <a:off x="499898" y="5001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Contribute Back</a:t>
            </a:r>
            <a:endParaRPr/>
          </a:p>
        </p:txBody>
      </p:sp>
      <p:sp>
        <p:nvSpPr>
          <p:cNvPr id="1648" name="Google Shape;1648;p172"/>
          <p:cNvSpPr txBox="1"/>
          <p:nvPr>
            <p:ph idx="2" type="body"/>
          </p:nvPr>
        </p:nvSpPr>
        <p:spPr>
          <a:xfrm>
            <a:off x="499898" y="10222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Issues, feature requests, PRs, Blogs, Tutorials, Videos, QA...bring your best!</a:t>
            </a:r>
            <a:endParaRPr/>
          </a:p>
        </p:txBody>
      </p:sp>
      <p:pic>
        <p:nvPicPr>
          <p:cNvPr id="1649" name="Google Shape;1649;p172"/>
          <p:cNvPicPr preferRelativeResize="0"/>
          <p:nvPr/>
        </p:nvPicPr>
        <p:blipFill>
          <a:blip r:embed="rId3">
            <a:alphaModFix/>
          </a:blip>
          <a:stretch>
            <a:fillRect/>
          </a:stretch>
        </p:blipFill>
        <p:spPr>
          <a:xfrm>
            <a:off x="4273725" y="1961588"/>
            <a:ext cx="3896973" cy="1672975"/>
          </a:xfrm>
          <a:prstGeom prst="rect">
            <a:avLst/>
          </a:prstGeom>
          <a:noFill/>
          <a:ln cap="flat" cmpd="sng" w="19050">
            <a:solidFill>
              <a:schemeClr val="lt2"/>
            </a:solidFill>
            <a:prstDash val="solid"/>
            <a:round/>
            <a:headEnd len="sm" w="sm" type="none"/>
            <a:tailEnd len="sm" w="sm" type="none"/>
          </a:ln>
          <a:effectLst>
            <a:outerShdw blurRad="57150" rotWithShape="0" algn="bl" dir="5400000" dist="19050">
              <a:srgbClr val="000000">
                <a:alpha val="50000"/>
              </a:srgbClr>
            </a:outerShdw>
          </a:effectLst>
        </p:spPr>
      </p:pic>
      <p:pic>
        <p:nvPicPr>
          <p:cNvPr id="1650" name="Google Shape;1650;p172"/>
          <p:cNvPicPr preferRelativeResize="0"/>
          <p:nvPr/>
        </p:nvPicPr>
        <p:blipFill>
          <a:blip r:embed="rId4">
            <a:alphaModFix/>
          </a:blip>
          <a:stretch>
            <a:fillRect/>
          </a:stretch>
        </p:blipFill>
        <p:spPr>
          <a:xfrm>
            <a:off x="7245775" y="2777425"/>
            <a:ext cx="3230325" cy="2680001"/>
          </a:xfrm>
          <a:prstGeom prst="rect">
            <a:avLst/>
          </a:prstGeom>
          <a:noFill/>
          <a:ln>
            <a:noFill/>
          </a:ln>
          <a:effectLst>
            <a:outerShdw blurRad="57150" rotWithShape="0" algn="bl" dir="5400000" dist="19050">
              <a:srgbClr val="000000">
                <a:alpha val="50000"/>
              </a:srgbClr>
            </a:outerShdw>
          </a:effectLst>
        </p:spPr>
      </p:pic>
      <p:grpSp>
        <p:nvGrpSpPr>
          <p:cNvPr id="1651" name="Google Shape;1651;p172"/>
          <p:cNvGrpSpPr/>
          <p:nvPr/>
        </p:nvGrpSpPr>
        <p:grpSpPr>
          <a:xfrm>
            <a:off x="499900" y="2199975"/>
            <a:ext cx="3573024" cy="3452900"/>
            <a:chOff x="387375" y="2004525"/>
            <a:chExt cx="3573024" cy="3452900"/>
          </a:xfrm>
        </p:grpSpPr>
        <p:pic>
          <p:nvPicPr>
            <p:cNvPr id="1652" name="Google Shape;1652;p172"/>
            <p:cNvPicPr preferRelativeResize="0"/>
            <p:nvPr/>
          </p:nvPicPr>
          <p:blipFill rotWithShape="1">
            <a:blip r:embed="rId5">
              <a:alphaModFix/>
            </a:blip>
            <a:srcRect b="2334" l="0" r="0" t="0"/>
            <a:stretch/>
          </p:blipFill>
          <p:spPr>
            <a:xfrm>
              <a:off x="387375" y="2004525"/>
              <a:ext cx="3573024" cy="3452900"/>
            </a:xfrm>
            <a:prstGeom prst="rect">
              <a:avLst/>
            </a:prstGeom>
            <a:noFill/>
            <a:ln cap="flat" cmpd="sng" w="19050">
              <a:solidFill>
                <a:schemeClr val="lt2"/>
              </a:solidFill>
              <a:prstDash val="solid"/>
              <a:round/>
              <a:headEnd len="sm" w="sm" type="none"/>
              <a:tailEnd len="sm" w="sm" type="none"/>
            </a:ln>
          </p:spPr>
        </p:pic>
        <p:pic>
          <p:nvPicPr>
            <p:cNvPr id="1653" name="Google Shape;1653;p172"/>
            <p:cNvPicPr preferRelativeResize="0"/>
            <p:nvPr/>
          </p:nvPicPr>
          <p:blipFill>
            <a:blip r:embed="rId6">
              <a:alphaModFix/>
            </a:blip>
            <a:stretch>
              <a:fillRect/>
            </a:stretch>
          </p:blipFill>
          <p:spPr>
            <a:xfrm>
              <a:off x="402336" y="4197096"/>
              <a:ext cx="2635424" cy="173350"/>
            </a:xfrm>
            <a:prstGeom prst="rect">
              <a:avLst/>
            </a:prstGeom>
            <a:noFill/>
            <a:ln>
              <a:noFill/>
            </a:ln>
          </p:spPr>
        </p:pic>
      </p:grpSp>
      <p:pic>
        <p:nvPicPr>
          <p:cNvPr id="1654" name="Google Shape;1654;p172"/>
          <p:cNvPicPr preferRelativeResize="0"/>
          <p:nvPr/>
        </p:nvPicPr>
        <p:blipFill>
          <a:blip r:embed="rId7">
            <a:alphaModFix/>
          </a:blip>
          <a:stretch>
            <a:fillRect/>
          </a:stretch>
        </p:blipFill>
        <p:spPr>
          <a:xfrm>
            <a:off x="3296108" y="4931257"/>
            <a:ext cx="4085192" cy="888316"/>
          </a:xfrm>
          <a:prstGeom prst="rect">
            <a:avLst/>
          </a:prstGeom>
          <a:noFill/>
          <a:ln cap="flat" cmpd="sng" w="19050">
            <a:solidFill>
              <a:schemeClr val="lt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Google Shape;1660;p173"/>
          <p:cNvSpPr txBox="1"/>
          <p:nvPr>
            <p:ph type="title"/>
          </p:nvPr>
        </p:nvSpPr>
        <p:spPr>
          <a:xfrm>
            <a:off x="1864071" y="2399131"/>
            <a:ext cx="7244700" cy="137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Getting Started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93"/>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Faster Speeds, Real-World Benefits</a:t>
            </a:r>
            <a:endParaRPr/>
          </a:p>
        </p:txBody>
      </p:sp>
      <p:sp>
        <p:nvSpPr>
          <p:cNvPr id="571" name="Google Shape;571;p93"/>
          <p:cNvSpPr txBox="1"/>
          <p:nvPr/>
        </p:nvSpPr>
        <p:spPr>
          <a:xfrm>
            <a:off x="1204131" y="1613745"/>
            <a:ext cx="2160900" cy="42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cuIO/cuDF – </a:t>
            </a:r>
            <a:endParaRPr/>
          </a:p>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Load and Data Preparation</a:t>
            </a:r>
            <a:endParaRPr/>
          </a:p>
        </p:txBody>
      </p:sp>
      <p:sp>
        <p:nvSpPr>
          <p:cNvPr id="572" name="Google Shape;572;p93"/>
          <p:cNvSpPr txBox="1"/>
          <p:nvPr/>
        </p:nvSpPr>
        <p:spPr>
          <a:xfrm>
            <a:off x="4758100" y="1779950"/>
            <a:ext cx="2636400" cy="258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XGBoost Machine Learning</a:t>
            </a:r>
            <a:endParaRPr b="1" sz="1200">
              <a:solidFill>
                <a:schemeClr val="dk2"/>
              </a:solidFill>
              <a:latin typeface="Trebuchet MS"/>
              <a:ea typeface="Trebuchet MS"/>
              <a:cs typeface="Trebuchet MS"/>
              <a:sym typeface="Trebuchet MS"/>
            </a:endParaRPr>
          </a:p>
        </p:txBody>
      </p:sp>
      <p:sp>
        <p:nvSpPr>
          <p:cNvPr id="573" name="Google Shape;573;p93"/>
          <p:cNvSpPr txBox="1"/>
          <p:nvPr/>
        </p:nvSpPr>
        <p:spPr>
          <a:xfrm>
            <a:off x="2671743" y="4496635"/>
            <a:ext cx="6333600" cy="25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Time in seconds (shorter is better)</a:t>
            </a:r>
            <a:endParaRPr/>
          </a:p>
        </p:txBody>
      </p:sp>
      <p:grpSp>
        <p:nvGrpSpPr>
          <p:cNvPr id="574" name="Google Shape;574;p93"/>
          <p:cNvGrpSpPr/>
          <p:nvPr/>
        </p:nvGrpSpPr>
        <p:grpSpPr>
          <a:xfrm>
            <a:off x="3482047" y="4729840"/>
            <a:ext cx="4712855" cy="244800"/>
            <a:chOff x="3035917" y="4638463"/>
            <a:chExt cx="4712855" cy="244800"/>
          </a:xfrm>
        </p:grpSpPr>
        <p:grpSp>
          <p:nvGrpSpPr>
            <p:cNvPr id="575" name="Google Shape;575;p93"/>
            <p:cNvGrpSpPr/>
            <p:nvPr/>
          </p:nvGrpSpPr>
          <p:grpSpPr>
            <a:xfrm>
              <a:off x="3035917" y="4638463"/>
              <a:ext cx="2369796" cy="244800"/>
              <a:chOff x="3035917" y="4638463"/>
              <a:chExt cx="2369796" cy="244800"/>
            </a:xfrm>
          </p:grpSpPr>
          <p:sp>
            <p:nvSpPr>
              <p:cNvPr id="576" name="Google Shape;576;p93"/>
              <p:cNvSpPr txBox="1"/>
              <p:nvPr/>
            </p:nvSpPr>
            <p:spPr>
              <a:xfrm>
                <a:off x="3118213" y="4638463"/>
                <a:ext cx="22875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cuIO/cuDF (Load and Data Prep)</a:t>
                </a:r>
                <a:endParaRPr/>
              </a:p>
            </p:txBody>
          </p:sp>
          <p:sp>
            <p:nvSpPr>
              <p:cNvPr id="577" name="Google Shape;577;p93"/>
              <p:cNvSpPr/>
              <p:nvPr/>
            </p:nvSpPr>
            <p:spPr>
              <a:xfrm>
                <a:off x="3035917" y="4702596"/>
                <a:ext cx="116400" cy="116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78" name="Google Shape;578;p93"/>
            <p:cNvGrpSpPr/>
            <p:nvPr/>
          </p:nvGrpSpPr>
          <p:grpSpPr>
            <a:xfrm>
              <a:off x="5511344" y="4638463"/>
              <a:ext cx="1324509" cy="244800"/>
              <a:chOff x="5508350" y="4638463"/>
              <a:chExt cx="1324509" cy="244800"/>
            </a:xfrm>
          </p:grpSpPr>
          <p:sp>
            <p:nvSpPr>
              <p:cNvPr id="579" name="Google Shape;579;p93"/>
              <p:cNvSpPr txBox="1"/>
              <p:nvPr/>
            </p:nvSpPr>
            <p:spPr>
              <a:xfrm>
                <a:off x="5566559" y="4638463"/>
                <a:ext cx="12663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Data Conversion</a:t>
                </a:r>
                <a:endParaRPr/>
              </a:p>
            </p:txBody>
          </p:sp>
          <p:sp>
            <p:nvSpPr>
              <p:cNvPr id="580" name="Google Shape;580;p93"/>
              <p:cNvSpPr/>
              <p:nvPr/>
            </p:nvSpPr>
            <p:spPr>
              <a:xfrm>
                <a:off x="5508350" y="4702596"/>
                <a:ext cx="116400" cy="116400"/>
              </a:xfrm>
              <a:prstGeom prst="rect">
                <a:avLst/>
              </a:prstGeom>
              <a:solidFill>
                <a:srgbClr val="B3B3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81" name="Google Shape;581;p93"/>
            <p:cNvGrpSpPr/>
            <p:nvPr/>
          </p:nvGrpSpPr>
          <p:grpSpPr>
            <a:xfrm>
              <a:off x="6941713" y="4638463"/>
              <a:ext cx="807059" cy="244800"/>
              <a:chOff x="6768382" y="4638463"/>
              <a:chExt cx="807059" cy="244800"/>
            </a:xfrm>
          </p:grpSpPr>
          <p:sp>
            <p:nvSpPr>
              <p:cNvPr id="582" name="Google Shape;582;p93"/>
              <p:cNvSpPr txBox="1"/>
              <p:nvPr/>
            </p:nvSpPr>
            <p:spPr>
              <a:xfrm>
                <a:off x="6832941" y="4638463"/>
                <a:ext cx="7425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XGBoost</a:t>
                </a:r>
                <a:endParaRPr sz="1100">
                  <a:solidFill>
                    <a:schemeClr val="dk2"/>
                  </a:solidFill>
                  <a:latin typeface="Trebuchet MS"/>
                  <a:ea typeface="Trebuchet MS"/>
                  <a:cs typeface="Trebuchet MS"/>
                  <a:sym typeface="Trebuchet MS"/>
                </a:endParaRPr>
              </a:p>
            </p:txBody>
          </p:sp>
          <p:sp>
            <p:nvSpPr>
              <p:cNvPr id="583" name="Google Shape;583;p93"/>
              <p:cNvSpPr/>
              <p:nvPr/>
            </p:nvSpPr>
            <p:spPr>
              <a:xfrm>
                <a:off x="6768382" y="4702596"/>
                <a:ext cx="116400" cy="1164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cxnSp>
        <p:nvCxnSpPr>
          <p:cNvPr id="584" name="Google Shape;584;p93"/>
          <p:cNvCxnSpPr/>
          <p:nvPr/>
        </p:nvCxnSpPr>
        <p:spPr>
          <a:xfrm>
            <a:off x="393553" y="5111013"/>
            <a:ext cx="10185600" cy="0"/>
          </a:xfrm>
          <a:prstGeom prst="straightConnector1">
            <a:avLst/>
          </a:prstGeom>
          <a:noFill/>
          <a:ln cap="flat" cmpd="sng" w="9525">
            <a:solidFill>
              <a:srgbClr val="868686"/>
            </a:solidFill>
            <a:prstDash val="dot"/>
            <a:round/>
            <a:headEnd len="sm" w="sm" type="none"/>
            <a:tailEnd len="sm" w="sm" type="none"/>
          </a:ln>
        </p:spPr>
      </p:cxnSp>
      <p:grpSp>
        <p:nvGrpSpPr>
          <p:cNvPr id="585" name="Google Shape;585;p93"/>
          <p:cNvGrpSpPr/>
          <p:nvPr/>
        </p:nvGrpSpPr>
        <p:grpSpPr>
          <a:xfrm>
            <a:off x="1332574" y="5186615"/>
            <a:ext cx="8307580" cy="658569"/>
            <a:chOff x="1371564" y="5199441"/>
            <a:chExt cx="8307580" cy="658569"/>
          </a:xfrm>
        </p:grpSpPr>
        <p:grpSp>
          <p:nvGrpSpPr>
            <p:cNvPr id="586" name="Google Shape;586;p93"/>
            <p:cNvGrpSpPr/>
            <p:nvPr/>
          </p:nvGrpSpPr>
          <p:grpSpPr>
            <a:xfrm>
              <a:off x="1371564" y="5202578"/>
              <a:ext cx="2681700" cy="655432"/>
              <a:chOff x="1293585" y="5067038"/>
              <a:chExt cx="2681700" cy="655432"/>
            </a:xfrm>
          </p:grpSpPr>
          <p:sp>
            <p:nvSpPr>
              <p:cNvPr id="587" name="Google Shape;587;p93"/>
              <p:cNvSpPr txBox="1"/>
              <p:nvPr/>
            </p:nvSpPr>
            <p:spPr>
              <a:xfrm>
                <a:off x="1293585" y="5067038"/>
                <a:ext cx="9909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Benchmark</a:t>
                </a:r>
                <a:endParaRPr/>
              </a:p>
            </p:txBody>
          </p:sp>
          <p:sp>
            <p:nvSpPr>
              <p:cNvPr id="588" name="Google Shape;588;p93"/>
              <p:cNvSpPr txBox="1"/>
              <p:nvPr/>
            </p:nvSpPr>
            <p:spPr>
              <a:xfrm>
                <a:off x="1293585" y="5325570"/>
                <a:ext cx="2681700" cy="396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200GB CSV dataset; Data prep includes joins, variable transformations</a:t>
                </a:r>
                <a:endParaRPr/>
              </a:p>
            </p:txBody>
          </p:sp>
        </p:grpSp>
        <p:grpSp>
          <p:nvGrpSpPr>
            <p:cNvPr id="589" name="Google Shape;589;p93"/>
            <p:cNvGrpSpPr/>
            <p:nvPr/>
          </p:nvGrpSpPr>
          <p:grpSpPr>
            <a:xfrm>
              <a:off x="4445925" y="5199441"/>
              <a:ext cx="2785208" cy="655434"/>
              <a:chOff x="4381690" y="5067038"/>
              <a:chExt cx="2785208" cy="655434"/>
            </a:xfrm>
          </p:grpSpPr>
          <p:sp>
            <p:nvSpPr>
              <p:cNvPr id="590" name="Google Shape;590;p93"/>
              <p:cNvSpPr txBox="1"/>
              <p:nvPr/>
            </p:nvSpPr>
            <p:spPr>
              <a:xfrm>
                <a:off x="4381690" y="5067038"/>
                <a:ext cx="20490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CPU Cluster Configuration</a:t>
                </a:r>
                <a:endParaRPr/>
              </a:p>
            </p:txBody>
          </p:sp>
          <p:sp>
            <p:nvSpPr>
              <p:cNvPr id="591" name="Google Shape;591;p93"/>
              <p:cNvSpPr txBox="1"/>
              <p:nvPr/>
            </p:nvSpPr>
            <p:spPr>
              <a:xfrm>
                <a:off x="4381698" y="5325572"/>
                <a:ext cx="2785200" cy="396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CPU nodes (61 GiB memory, 8 vCPUs, 64-bit platform), Apache Spark</a:t>
                </a:r>
                <a:endParaRPr/>
              </a:p>
            </p:txBody>
          </p:sp>
        </p:grpSp>
        <p:grpSp>
          <p:nvGrpSpPr>
            <p:cNvPr id="592" name="Google Shape;592;p93"/>
            <p:cNvGrpSpPr/>
            <p:nvPr/>
          </p:nvGrpSpPr>
          <p:grpSpPr>
            <a:xfrm>
              <a:off x="7623844" y="5199441"/>
              <a:ext cx="2055300" cy="655432"/>
              <a:chOff x="7506692" y="5067038"/>
              <a:chExt cx="2055300" cy="655432"/>
            </a:xfrm>
          </p:grpSpPr>
          <p:sp>
            <p:nvSpPr>
              <p:cNvPr id="593" name="Google Shape;593;p93"/>
              <p:cNvSpPr txBox="1"/>
              <p:nvPr/>
            </p:nvSpPr>
            <p:spPr>
              <a:xfrm>
                <a:off x="7506692" y="5067038"/>
                <a:ext cx="20553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DGX Cluster Configuration</a:t>
                </a:r>
                <a:endParaRPr/>
              </a:p>
            </p:txBody>
          </p:sp>
          <p:sp>
            <p:nvSpPr>
              <p:cNvPr id="594" name="Google Shape;594;p93"/>
              <p:cNvSpPr txBox="1"/>
              <p:nvPr/>
            </p:nvSpPr>
            <p:spPr>
              <a:xfrm>
                <a:off x="7506692" y="5325570"/>
                <a:ext cx="1873200" cy="396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5x DGX-1 on InfiniBand network</a:t>
                </a:r>
                <a:endParaRPr/>
              </a:p>
            </p:txBody>
          </p:sp>
        </p:grpSp>
      </p:grpSp>
      <p:sp>
        <p:nvSpPr>
          <p:cNvPr id="595" name="Google Shape;595;p93"/>
          <p:cNvSpPr txBox="1"/>
          <p:nvPr/>
        </p:nvSpPr>
        <p:spPr>
          <a:xfrm>
            <a:off x="8313590" y="1779945"/>
            <a:ext cx="2160900" cy="258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000000"/>
                </a:solidFill>
                <a:latin typeface="Trebuchet MS"/>
                <a:ea typeface="Trebuchet MS"/>
                <a:cs typeface="Trebuchet MS"/>
                <a:sym typeface="Trebuchet MS"/>
              </a:rPr>
              <a:t>End-to-End</a:t>
            </a:r>
            <a:endParaRPr/>
          </a:p>
        </p:txBody>
      </p:sp>
      <p:pic>
        <p:nvPicPr>
          <p:cNvPr id="596" name="Google Shape;596;p93" title="Chart"/>
          <p:cNvPicPr preferRelativeResize="0"/>
          <p:nvPr/>
        </p:nvPicPr>
        <p:blipFill>
          <a:blip r:embed="rId4">
            <a:alphaModFix/>
          </a:blip>
          <a:stretch>
            <a:fillRect/>
          </a:stretch>
        </p:blipFill>
        <p:spPr>
          <a:xfrm>
            <a:off x="152400" y="2038545"/>
            <a:ext cx="3482409" cy="2153290"/>
          </a:xfrm>
          <a:prstGeom prst="rect">
            <a:avLst/>
          </a:prstGeom>
          <a:noFill/>
          <a:ln>
            <a:noFill/>
          </a:ln>
        </p:spPr>
      </p:pic>
      <p:pic>
        <p:nvPicPr>
          <p:cNvPr id="597" name="Google Shape;597;p93" title="Chart"/>
          <p:cNvPicPr preferRelativeResize="0"/>
          <p:nvPr/>
        </p:nvPicPr>
        <p:blipFill>
          <a:blip r:embed="rId5">
            <a:alphaModFix/>
          </a:blip>
          <a:stretch>
            <a:fillRect/>
          </a:stretch>
        </p:blipFill>
        <p:spPr>
          <a:xfrm>
            <a:off x="3787209" y="2038545"/>
            <a:ext cx="3482409" cy="2153290"/>
          </a:xfrm>
          <a:prstGeom prst="rect">
            <a:avLst/>
          </a:prstGeom>
          <a:noFill/>
          <a:ln>
            <a:noFill/>
          </a:ln>
        </p:spPr>
      </p:pic>
      <p:pic>
        <p:nvPicPr>
          <p:cNvPr id="598" name="Google Shape;598;p93" title="Chart"/>
          <p:cNvPicPr preferRelativeResize="0"/>
          <p:nvPr/>
        </p:nvPicPr>
        <p:blipFill>
          <a:blip r:embed="rId6">
            <a:alphaModFix/>
          </a:blip>
          <a:stretch>
            <a:fillRect/>
          </a:stretch>
        </p:blipFill>
        <p:spPr>
          <a:xfrm>
            <a:off x="7422018" y="2038545"/>
            <a:ext cx="3398381" cy="2107785"/>
          </a:xfrm>
          <a:prstGeom prst="rect">
            <a:avLst/>
          </a:prstGeom>
          <a:noFill/>
          <a:ln>
            <a:noFill/>
          </a:ln>
        </p:spPr>
      </p:pic>
      <p:sp>
        <p:nvSpPr>
          <p:cNvPr id="599" name="Google Shape;599;p93"/>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Improving Over Time</a:t>
            </a:r>
            <a:endParaRPr/>
          </a:p>
        </p:txBody>
      </p:sp>
      <p:sp>
        <p:nvSpPr>
          <p:cNvPr id="600" name="Google Shape;600;p93"/>
          <p:cNvSpPr/>
          <p:nvPr/>
        </p:nvSpPr>
        <p:spPr>
          <a:xfrm>
            <a:off x="8250375" y="2978725"/>
            <a:ext cx="96900" cy="11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3"/>
          <p:cNvSpPr/>
          <p:nvPr/>
        </p:nvSpPr>
        <p:spPr>
          <a:xfrm>
            <a:off x="4627400" y="2978725"/>
            <a:ext cx="96900" cy="11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4" name="Shape 1664"/>
        <p:cNvGrpSpPr/>
        <p:nvPr/>
      </p:nvGrpSpPr>
      <p:grpSpPr>
        <a:xfrm>
          <a:off x="0" y="0"/>
          <a:ext cx="0" cy="0"/>
          <a:chOff x="0" y="0"/>
          <a:chExt cx="0" cy="0"/>
        </a:xfrm>
      </p:grpSpPr>
      <p:sp>
        <p:nvSpPr>
          <p:cNvPr id="1665" name="Google Shape;1665;p174"/>
          <p:cNvSpPr txBox="1"/>
          <p:nvPr>
            <p:ph type="title"/>
          </p:nvPr>
        </p:nvSpPr>
        <p:spPr>
          <a:xfrm>
            <a:off x="498298" y="42834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Docs</a:t>
            </a:r>
            <a:endParaRPr/>
          </a:p>
        </p:txBody>
      </p:sp>
      <p:sp>
        <p:nvSpPr>
          <p:cNvPr id="1666" name="Google Shape;1666;p174"/>
          <p:cNvSpPr txBox="1"/>
          <p:nvPr>
            <p:ph idx="2" type="body"/>
          </p:nvPr>
        </p:nvSpPr>
        <p:spPr>
          <a:xfrm>
            <a:off x="498298" y="95045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Improved and easier to use!</a:t>
            </a:r>
            <a:endParaRPr/>
          </a:p>
        </p:txBody>
      </p:sp>
      <p:sp>
        <p:nvSpPr>
          <p:cNvPr id="1667" name="Google Shape;1667;p174"/>
          <p:cNvSpPr txBox="1"/>
          <p:nvPr/>
        </p:nvSpPr>
        <p:spPr>
          <a:xfrm>
            <a:off x="3856050" y="5333209"/>
            <a:ext cx="3260700" cy="424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400">
                <a:solidFill>
                  <a:schemeClr val="dk2"/>
                </a:solidFill>
                <a:latin typeface="Trebuchet MS"/>
                <a:ea typeface="Trebuchet MS"/>
                <a:cs typeface="Trebuchet MS"/>
                <a:sym typeface="Trebuchet MS"/>
              </a:rPr>
              <a:t>https://docs.rapids.ai</a:t>
            </a:r>
            <a:endParaRPr sz="2400">
              <a:solidFill>
                <a:schemeClr val="dk2"/>
              </a:solidFill>
              <a:latin typeface="Trebuchet MS"/>
              <a:ea typeface="Trebuchet MS"/>
              <a:cs typeface="Trebuchet MS"/>
              <a:sym typeface="Trebuchet MS"/>
            </a:endParaRPr>
          </a:p>
        </p:txBody>
      </p:sp>
      <p:pic>
        <p:nvPicPr>
          <p:cNvPr id="1668" name="Google Shape;1668;p174"/>
          <p:cNvPicPr preferRelativeResize="0"/>
          <p:nvPr/>
        </p:nvPicPr>
        <p:blipFill>
          <a:blip r:embed="rId3">
            <a:alphaModFix/>
          </a:blip>
          <a:stretch>
            <a:fillRect/>
          </a:stretch>
        </p:blipFill>
        <p:spPr>
          <a:xfrm>
            <a:off x="2953988" y="1510203"/>
            <a:ext cx="5064825" cy="3552358"/>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2" name="Shape 1672"/>
        <p:cNvGrpSpPr/>
        <p:nvPr/>
      </p:nvGrpSpPr>
      <p:grpSpPr>
        <a:xfrm>
          <a:off x="0" y="0"/>
          <a:ext cx="0" cy="0"/>
          <a:chOff x="0" y="0"/>
          <a:chExt cx="0" cy="0"/>
        </a:xfrm>
      </p:grpSpPr>
      <p:pic>
        <p:nvPicPr>
          <p:cNvPr id="1673" name="Google Shape;1673;p175"/>
          <p:cNvPicPr preferRelativeResize="0"/>
          <p:nvPr/>
        </p:nvPicPr>
        <p:blipFill>
          <a:blip r:embed="rId3">
            <a:alphaModFix/>
          </a:blip>
          <a:stretch>
            <a:fillRect/>
          </a:stretch>
        </p:blipFill>
        <p:spPr>
          <a:xfrm>
            <a:off x="2953988" y="1510203"/>
            <a:ext cx="5064825" cy="3552358"/>
          </a:xfrm>
          <a:prstGeom prst="rect">
            <a:avLst/>
          </a:prstGeom>
          <a:noFill/>
          <a:ln>
            <a:noFill/>
          </a:ln>
          <a:effectLst>
            <a:outerShdw blurRad="57150" rotWithShape="0" algn="bl" dir="5400000" dist="19050">
              <a:srgbClr val="000000">
                <a:alpha val="50000"/>
              </a:srgbClr>
            </a:outerShdw>
          </a:effectLst>
        </p:spPr>
      </p:pic>
      <p:sp>
        <p:nvSpPr>
          <p:cNvPr id="1674" name="Google Shape;1674;p175"/>
          <p:cNvSpPr txBox="1"/>
          <p:nvPr/>
        </p:nvSpPr>
        <p:spPr>
          <a:xfrm>
            <a:off x="3856050" y="5333209"/>
            <a:ext cx="3260700" cy="424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400">
                <a:solidFill>
                  <a:schemeClr val="dk2"/>
                </a:solidFill>
                <a:latin typeface="Trebuchet MS"/>
                <a:ea typeface="Trebuchet MS"/>
                <a:cs typeface="Trebuchet MS"/>
                <a:sym typeface="Trebuchet MS"/>
              </a:rPr>
              <a:t>https://docs.rapids.ai</a:t>
            </a:r>
            <a:endParaRPr sz="2400">
              <a:solidFill>
                <a:schemeClr val="dk2"/>
              </a:solidFill>
              <a:latin typeface="Trebuchet MS"/>
              <a:ea typeface="Trebuchet MS"/>
              <a:cs typeface="Trebuchet MS"/>
              <a:sym typeface="Trebuchet MS"/>
            </a:endParaRPr>
          </a:p>
        </p:txBody>
      </p:sp>
      <p:sp>
        <p:nvSpPr>
          <p:cNvPr id="1675" name="Google Shape;1675;p175"/>
          <p:cNvSpPr txBox="1"/>
          <p:nvPr>
            <p:ph type="title"/>
          </p:nvPr>
        </p:nvSpPr>
        <p:spPr>
          <a:xfrm>
            <a:off x="498298" y="42834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Get Started</a:t>
            </a:r>
            <a:endParaRPr/>
          </a:p>
        </p:txBody>
      </p:sp>
      <p:sp>
        <p:nvSpPr>
          <p:cNvPr id="1676" name="Google Shape;1676;p175"/>
          <p:cNvSpPr txBox="1"/>
          <p:nvPr>
            <p:ph idx="2" type="body"/>
          </p:nvPr>
        </p:nvSpPr>
        <p:spPr>
          <a:xfrm>
            <a:off x="498298" y="95045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Easier than ever to get started with cuDF</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cxnSp>
        <p:nvCxnSpPr>
          <p:cNvPr id="1682" name="Google Shape;1682;p176"/>
          <p:cNvCxnSpPr/>
          <p:nvPr/>
        </p:nvCxnSpPr>
        <p:spPr>
          <a:xfrm>
            <a:off x="5486400" y="1838423"/>
            <a:ext cx="0" cy="3676850"/>
          </a:xfrm>
          <a:prstGeom prst="straightConnector1">
            <a:avLst/>
          </a:prstGeom>
          <a:noFill/>
          <a:ln cap="flat" cmpd="sng" w="15875">
            <a:solidFill>
              <a:schemeClr val="dk1"/>
            </a:solidFill>
            <a:prstDash val="solid"/>
            <a:round/>
            <a:headEnd len="sm" w="sm" type="none"/>
            <a:tailEnd len="sm" w="sm" type="none"/>
          </a:ln>
        </p:spPr>
      </p:cxnSp>
      <p:sp>
        <p:nvSpPr>
          <p:cNvPr id="1683" name="Google Shape;1683;p176"/>
          <p:cNvSpPr/>
          <p:nvPr/>
        </p:nvSpPr>
        <p:spPr>
          <a:xfrm>
            <a:off x="5490485" y="3812415"/>
            <a:ext cx="5482315" cy="1200329"/>
          </a:xfrm>
          <a:prstGeom prst="rect">
            <a:avLst/>
          </a:prstGeom>
          <a:noFill/>
          <a:ln>
            <a:noFill/>
          </a:ln>
        </p:spPr>
        <p:txBody>
          <a:bodyPr anchorCtr="0" anchor="t" bIns="45700" lIns="91425" spcFirstLastPara="1" rIns="91425" wrap="square" tIns="45700">
            <a:noAutofit/>
          </a:bodyPr>
          <a:lstStyle/>
          <a:p>
            <a:pPr indent="-308610" lvl="0" marL="308610" marR="0" rtl="0" algn="l">
              <a:spcBef>
                <a:spcPts val="0"/>
              </a:spcBef>
              <a:spcAft>
                <a:spcPts val="0"/>
              </a:spcAft>
              <a:buClr>
                <a:schemeClr val="dk2"/>
              </a:buClr>
              <a:buSzPts val="1800"/>
              <a:buFont typeface="Arial"/>
              <a:buChar char="•"/>
            </a:pPr>
            <a:r>
              <a:rPr lang="en-US" sz="1800" u="sng">
                <a:solidFill>
                  <a:schemeClr val="dk2"/>
                </a:solidFill>
                <a:latin typeface="Trebuchet MS"/>
                <a:ea typeface="Trebuchet MS"/>
                <a:cs typeface="Trebuchet MS"/>
                <a:sym typeface="Trebuchet MS"/>
                <a:hlinkClick r:id="rId3"/>
              </a:rPr>
              <a:t>https://ngc.nvidia.com/registry/nvidia-rapidsai-rapidsai</a:t>
            </a:r>
            <a:endParaRPr sz="1800">
              <a:solidFill>
                <a:schemeClr val="dk2"/>
              </a:solidFill>
              <a:latin typeface="Trebuchet MS"/>
              <a:ea typeface="Trebuchet MS"/>
              <a:cs typeface="Trebuchet MS"/>
              <a:sym typeface="Trebuchet MS"/>
            </a:endParaRPr>
          </a:p>
          <a:p>
            <a:pPr indent="-194309" lvl="0" marL="308610" marR="0" rtl="0" algn="l">
              <a:spcBef>
                <a:spcPts val="0"/>
              </a:spcBef>
              <a:spcAft>
                <a:spcPts val="0"/>
              </a:spcAft>
              <a:buClr>
                <a:schemeClr val="lt1"/>
              </a:buClr>
              <a:buSzPts val="1800"/>
              <a:buFont typeface="Arial"/>
              <a:buNone/>
            </a:pPr>
            <a:r>
              <a:t/>
            </a:r>
            <a:endParaRPr sz="1800">
              <a:solidFill>
                <a:schemeClr val="dk2"/>
              </a:solidFill>
              <a:latin typeface="Trebuchet MS"/>
              <a:ea typeface="Trebuchet MS"/>
              <a:cs typeface="Trebuchet MS"/>
              <a:sym typeface="Trebuchet MS"/>
            </a:endParaRPr>
          </a:p>
          <a:p>
            <a:pPr indent="-308610" lvl="0" marL="308610" marR="0" rtl="0" algn="l">
              <a:spcBef>
                <a:spcPts val="0"/>
              </a:spcBef>
              <a:spcAft>
                <a:spcPts val="0"/>
              </a:spcAft>
              <a:buClr>
                <a:schemeClr val="dk2"/>
              </a:buClr>
              <a:buSzPts val="1800"/>
              <a:buFont typeface="Arial"/>
              <a:buChar char="•"/>
            </a:pPr>
            <a:r>
              <a:rPr lang="en-US" sz="1800" u="sng">
                <a:solidFill>
                  <a:schemeClr val="dk2"/>
                </a:solidFill>
                <a:latin typeface="Trebuchet MS"/>
                <a:ea typeface="Trebuchet MS"/>
                <a:cs typeface="Trebuchet MS"/>
                <a:sym typeface="Trebuchet MS"/>
                <a:hlinkClick r:id="rId4"/>
              </a:rPr>
              <a:t>https://hub.docker.com/r/rapidsai/rapidsai/</a:t>
            </a:r>
            <a:endParaRPr sz="1800">
              <a:solidFill>
                <a:schemeClr val="dk2"/>
              </a:solidFill>
              <a:latin typeface="Trebuchet MS"/>
              <a:ea typeface="Trebuchet MS"/>
              <a:cs typeface="Trebuchet MS"/>
              <a:sym typeface="Trebuchet MS"/>
            </a:endParaRPr>
          </a:p>
        </p:txBody>
      </p:sp>
      <p:pic>
        <p:nvPicPr>
          <p:cNvPr id="1684" name="Google Shape;1684;p176"/>
          <p:cNvPicPr preferRelativeResize="0"/>
          <p:nvPr/>
        </p:nvPicPr>
        <p:blipFill rotWithShape="1">
          <a:blip r:embed="rId5">
            <a:alphaModFix/>
          </a:blip>
          <a:srcRect b="0" l="0" r="0" t="0"/>
          <a:stretch/>
        </p:blipFill>
        <p:spPr>
          <a:xfrm>
            <a:off x="6371303" y="1838423"/>
            <a:ext cx="1553498" cy="1553498"/>
          </a:xfrm>
          <a:prstGeom prst="rect">
            <a:avLst/>
          </a:prstGeom>
          <a:noFill/>
          <a:ln>
            <a:noFill/>
          </a:ln>
        </p:spPr>
      </p:pic>
      <p:pic>
        <p:nvPicPr>
          <p:cNvPr id="1685" name="Google Shape;1685;p176"/>
          <p:cNvPicPr preferRelativeResize="0"/>
          <p:nvPr/>
        </p:nvPicPr>
        <p:blipFill rotWithShape="1">
          <a:blip r:embed="rId6">
            <a:alphaModFix/>
          </a:blip>
          <a:srcRect b="0" l="0" r="0" t="0"/>
          <a:stretch/>
        </p:blipFill>
        <p:spPr>
          <a:xfrm>
            <a:off x="8809703" y="1580917"/>
            <a:ext cx="1811004" cy="1811004"/>
          </a:xfrm>
          <a:prstGeom prst="rect">
            <a:avLst/>
          </a:prstGeom>
          <a:noFill/>
          <a:ln>
            <a:noFill/>
          </a:ln>
        </p:spPr>
      </p:pic>
      <p:pic>
        <p:nvPicPr>
          <p:cNvPr id="1686" name="Google Shape;1686;p176"/>
          <p:cNvPicPr preferRelativeResize="0"/>
          <p:nvPr/>
        </p:nvPicPr>
        <p:blipFill rotWithShape="1">
          <a:blip r:embed="rId7">
            <a:alphaModFix/>
          </a:blip>
          <a:srcRect b="0" l="0" r="0" t="0"/>
          <a:stretch/>
        </p:blipFill>
        <p:spPr>
          <a:xfrm>
            <a:off x="2823626" y="1988200"/>
            <a:ext cx="1270000" cy="1270000"/>
          </a:xfrm>
          <a:prstGeom prst="rect">
            <a:avLst/>
          </a:prstGeom>
          <a:noFill/>
          <a:ln>
            <a:noFill/>
          </a:ln>
        </p:spPr>
      </p:pic>
      <p:pic>
        <p:nvPicPr>
          <p:cNvPr id="1687" name="Google Shape;1687;p176"/>
          <p:cNvPicPr preferRelativeResize="0"/>
          <p:nvPr/>
        </p:nvPicPr>
        <p:blipFill rotWithShape="1">
          <a:blip r:embed="rId8">
            <a:alphaModFix/>
          </a:blip>
          <a:srcRect b="0" l="0" r="0" t="0"/>
          <a:stretch/>
        </p:blipFill>
        <p:spPr>
          <a:xfrm>
            <a:off x="526347" y="1988200"/>
            <a:ext cx="1271257" cy="1253944"/>
          </a:xfrm>
          <a:prstGeom prst="rect">
            <a:avLst/>
          </a:prstGeom>
          <a:noFill/>
          <a:ln>
            <a:noFill/>
          </a:ln>
        </p:spPr>
      </p:pic>
      <p:sp>
        <p:nvSpPr>
          <p:cNvPr id="1688" name="Google Shape;1688;p176"/>
          <p:cNvSpPr/>
          <p:nvPr/>
        </p:nvSpPr>
        <p:spPr>
          <a:xfrm>
            <a:off x="6128" y="3812414"/>
            <a:ext cx="5551989" cy="1200329"/>
          </a:xfrm>
          <a:prstGeom prst="rect">
            <a:avLst/>
          </a:prstGeom>
          <a:noFill/>
          <a:ln>
            <a:noFill/>
          </a:ln>
        </p:spPr>
        <p:txBody>
          <a:bodyPr anchorCtr="0" anchor="t" bIns="45700" lIns="91425" spcFirstLastPara="1" rIns="91425" wrap="square" tIns="45700">
            <a:noAutofit/>
          </a:bodyPr>
          <a:lstStyle/>
          <a:p>
            <a:pPr indent="-308610" lvl="0" marL="308610" marR="0" rtl="0" algn="l">
              <a:spcBef>
                <a:spcPts val="0"/>
              </a:spcBef>
              <a:spcAft>
                <a:spcPts val="0"/>
              </a:spcAft>
              <a:buClr>
                <a:schemeClr val="dk2"/>
              </a:buClr>
              <a:buSzPts val="1800"/>
              <a:buFont typeface="Arial"/>
              <a:buChar char="•"/>
            </a:pPr>
            <a:r>
              <a:rPr lang="en-US" sz="1800" u="sng">
                <a:solidFill>
                  <a:schemeClr val="dk2"/>
                </a:solidFill>
                <a:latin typeface="Trebuchet MS"/>
                <a:ea typeface="Trebuchet MS"/>
                <a:cs typeface="Trebuchet MS"/>
                <a:sym typeface="Trebuchet MS"/>
                <a:hlinkClick r:id="rId9"/>
              </a:rPr>
              <a:t>https://github.com/rapidsai</a:t>
            </a:r>
            <a:endParaRPr sz="1800">
              <a:solidFill>
                <a:schemeClr val="dk2"/>
              </a:solidFill>
              <a:latin typeface="Trebuchet MS"/>
              <a:ea typeface="Trebuchet MS"/>
              <a:cs typeface="Trebuchet MS"/>
              <a:sym typeface="Trebuchet MS"/>
            </a:endParaRPr>
          </a:p>
          <a:p>
            <a:pPr indent="-194309" lvl="0" marL="308610" marR="0" rtl="0" algn="l">
              <a:spcBef>
                <a:spcPts val="0"/>
              </a:spcBef>
              <a:spcAft>
                <a:spcPts val="0"/>
              </a:spcAft>
              <a:buClr>
                <a:schemeClr val="lt1"/>
              </a:buClr>
              <a:buSzPts val="1800"/>
              <a:buFont typeface="Arial"/>
              <a:buNone/>
            </a:pPr>
            <a:r>
              <a:t/>
            </a:r>
            <a:endParaRPr sz="1800">
              <a:solidFill>
                <a:schemeClr val="dk2"/>
              </a:solidFill>
              <a:latin typeface="Trebuchet MS"/>
              <a:ea typeface="Trebuchet MS"/>
              <a:cs typeface="Trebuchet MS"/>
              <a:sym typeface="Trebuchet MS"/>
            </a:endParaRPr>
          </a:p>
          <a:p>
            <a:pPr indent="-308610" lvl="0" marL="308610" marR="0" rtl="0" algn="l">
              <a:spcBef>
                <a:spcPts val="0"/>
              </a:spcBef>
              <a:spcAft>
                <a:spcPts val="0"/>
              </a:spcAft>
              <a:buClr>
                <a:schemeClr val="dk2"/>
              </a:buClr>
              <a:buSzPts val="1800"/>
              <a:buFont typeface="Arial"/>
              <a:buChar char="•"/>
            </a:pPr>
            <a:r>
              <a:rPr lang="en-US" sz="1800" u="sng">
                <a:solidFill>
                  <a:schemeClr val="dk2"/>
                </a:solidFill>
                <a:latin typeface="Trebuchet MS"/>
                <a:ea typeface="Trebuchet MS"/>
                <a:cs typeface="Trebuchet MS"/>
                <a:sym typeface="Trebuchet MS"/>
                <a:hlinkClick r:id="rId10"/>
              </a:rPr>
              <a:t>https://anaconda.org/rapidsai/</a:t>
            </a:r>
            <a:endParaRPr sz="1800">
              <a:solidFill>
                <a:schemeClr val="dk2"/>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2"/>
              </a:solidFill>
              <a:latin typeface="Trebuchet MS"/>
              <a:ea typeface="Trebuchet MS"/>
              <a:cs typeface="Trebuchet MS"/>
              <a:sym typeface="Trebuchet MS"/>
            </a:endParaRPr>
          </a:p>
        </p:txBody>
      </p:sp>
      <p:sp>
        <p:nvSpPr>
          <p:cNvPr id="1689" name="Google Shape;1689;p176"/>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1690" name="Google Shape;1690;p176"/>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How do I get the software?</a:t>
            </a:r>
            <a:endParaRPr/>
          </a:p>
          <a:p>
            <a:pPr indent="0" lvl="0" marL="0" rtl="0" algn="ctr">
              <a:lnSpc>
                <a:spcPct val="90000"/>
              </a:lnSpc>
              <a:spcBef>
                <a:spcPts val="1800"/>
              </a:spcBef>
              <a:spcAft>
                <a:spcPts val="0"/>
              </a:spcAft>
              <a:buSzPts val="2000"/>
              <a:buFont typeface="Trebuchet MS"/>
              <a:buNone/>
            </a:pPr>
            <a:br>
              <a:rPr b="1" lang="en-US" u="sng">
                <a:solidFill>
                  <a:schemeClr val="hlink"/>
                </a:solidFill>
                <a:hlinkClick r:id="rId11"/>
              </a:rPr>
            </a:b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177"/>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Join the Movement</a:t>
            </a:r>
            <a:endParaRPr/>
          </a:p>
        </p:txBody>
      </p:sp>
      <p:sp>
        <p:nvSpPr>
          <p:cNvPr id="1696" name="Google Shape;1696;p177"/>
          <p:cNvSpPr txBox="1"/>
          <p:nvPr>
            <p:ph idx="2" type="body"/>
          </p:nvPr>
        </p:nvSpPr>
        <p:spPr>
          <a:xfrm>
            <a:off x="498348" y="1259533"/>
            <a:ext cx="9976104" cy="5254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Everyone can help!</a:t>
            </a:r>
            <a:endParaRPr/>
          </a:p>
        </p:txBody>
      </p:sp>
      <p:sp>
        <p:nvSpPr>
          <p:cNvPr id="1697" name="Google Shape;1697;p177"/>
          <p:cNvSpPr txBox="1"/>
          <p:nvPr/>
        </p:nvSpPr>
        <p:spPr>
          <a:xfrm>
            <a:off x="0" y="5547184"/>
            <a:ext cx="1097280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rgbClr val="000000"/>
                </a:solidFill>
                <a:latin typeface="Arial"/>
                <a:ea typeface="Arial"/>
                <a:cs typeface="Arial"/>
                <a:sym typeface="Arial"/>
              </a:rPr>
              <a:t>Integrations, feedback, documentation support, pull requests, new issues, or code donations welcomed!</a:t>
            </a:r>
            <a:endParaRPr/>
          </a:p>
        </p:txBody>
      </p:sp>
      <p:pic>
        <p:nvPicPr>
          <p:cNvPr id="1698" name="Google Shape;1698;p177"/>
          <p:cNvPicPr preferRelativeResize="0"/>
          <p:nvPr/>
        </p:nvPicPr>
        <p:blipFill rotWithShape="1">
          <a:blip r:embed="rId3">
            <a:alphaModFix/>
          </a:blip>
          <a:srcRect b="0" l="0" r="0" t="0"/>
          <a:stretch/>
        </p:blipFill>
        <p:spPr>
          <a:xfrm>
            <a:off x="300633" y="1699040"/>
            <a:ext cx="2005495" cy="2005495"/>
          </a:xfrm>
          <a:prstGeom prst="rect">
            <a:avLst/>
          </a:prstGeom>
          <a:noFill/>
          <a:ln>
            <a:noFill/>
          </a:ln>
        </p:spPr>
      </p:pic>
      <p:sp>
        <p:nvSpPr>
          <p:cNvPr id="1699" name="Google Shape;1699;p177"/>
          <p:cNvSpPr txBox="1"/>
          <p:nvPr/>
        </p:nvSpPr>
        <p:spPr>
          <a:xfrm>
            <a:off x="-326570" y="3840219"/>
            <a:ext cx="3260035"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2400">
                <a:solidFill>
                  <a:schemeClr val="dk2"/>
                </a:solidFill>
                <a:latin typeface="Arial"/>
                <a:ea typeface="Arial"/>
                <a:cs typeface="Arial"/>
                <a:sym typeface="Arial"/>
              </a:rPr>
              <a:t>APACHE ARROW</a:t>
            </a:r>
            <a:endParaRPr/>
          </a:p>
        </p:txBody>
      </p:sp>
      <p:sp>
        <p:nvSpPr>
          <p:cNvPr id="1700" name="Google Shape;1700;p177"/>
          <p:cNvSpPr txBox="1"/>
          <p:nvPr/>
        </p:nvSpPr>
        <p:spPr>
          <a:xfrm>
            <a:off x="7824296" y="3820891"/>
            <a:ext cx="3260035" cy="7571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2400">
                <a:solidFill>
                  <a:srgbClr val="000000"/>
                </a:solidFill>
                <a:latin typeface="Arial"/>
                <a:ea typeface="Arial"/>
                <a:cs typeface="Arial"/>
                <a:sym typeface="Arial"/>
              </a:rPr>
              <a:t>GPU Open Analytics Initiative</a:t>
            </a:r>
            <a:endParaRPr/>
          </a:p>
        </p:txBody>
      </p:sp>
      <p:sp>
        <p:nvSpPr>
          <p:cNvPr id="1701" name="Google Shape;1701;p177"/>
          <p:cNvSpPr/>
          <p:nvPr/>
        </p:nvSpPr>
        <p:spPr>
          <a:xfrm>
            <a:off x="-58530" y="4499371"/>
            <a:ext cx="27238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https://arrow.apache.org/</a:t>
            </a:r>
            <a:endParaRPr/>
          </a:p>
        </p:txBody>
      </p:sp>
      <p:sp>
        <p:nvSpPr>
          <p:cNvPr id="1702" name="Google Shape;1702;p177"/>
          <p:cNvSpPr/>
          <p:nvPr/>
        </p:nvSpPr>
        <p:spPr>
          <a:xfrm>
            <a:off x="348631" y="4922500"/>
            <a:ext cx="19094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Arial"/>
                <a:ea typeface="Arial"/>
                <a:cs typeface="Arial"/>
                <a:sym typeface="Arial"/>
              </a:rPr>
              <a:t>@ApacheArrow</a:t>
            </a:r>
            <a:endParaRPr sz="1800">
              <a:solidFill>
                <a:schemeClr val="dk2"/>
              </a:solidFill>
              <a:latin typeface="Arial"/>
              <a:ea typeface="Arial"/>
              <a:cs typeface="Arial"/>
              <a:sym typeface="Arial"/>
            </a:endParaRPr>
          </a:p>
        </p:txBody>
      </p:sp>
      <p:sp>
        <p:nvSpPr>
          <p:cNvPr id="1703" name="Google Shape;1703;p177"/>
          <p:cNvSpPr/>
          <p:nvPr/>
        </p:nvSpPr>
        <p:spPr>
          <a:xfrm>
            <a:off x="7893631" y="4499371"/>
            <a:ext cx="31213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http://gpuopenanalytics.com/</a:t>
            </a:r>
            <a:endParaRPr/>
          </a:p>
        </p:txBody>
      </p:sp>
      <p:sp>
        <p:nvSpPr>
          <p:cNvPr id="1704" name="Google Shape;1704;p177"/>
          <p:cNvSpPr/>
          <p:nvPr/>
        </p:nvSpPr>
        <p:spPr>
          <a:xfrm>
            <a:off x="8794519" y="4922500"/>
            <a:ext cx="13195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@GPUOAI</a:t>
            </a:r>
            <a:endParaRPr/>
          </a:p>
        </p:txBody>
      </p:sp>
      <p:pic>
        <p:nvPicPr>
          <p:cNvPr id="1705" name="Google Shape;1705;p177"/>
          <p:cNvPicPr preferRelativeResize="0"/>
          <p:nvPr/>
        </p:nvPicPr>
        <p:blipFill rotWithShape="1">
          <a:blip r:embed="rId4">
            <a:alphaModFix/>
          </a:blip>
          <a:srcRect b="0" l="0" r="0" t="0"/>
          <a:stretch/>
        </p:blipFill>
        <p:spPr>
          <a:xfrm>
            <a:off x="8557289" y="1910482"/>
            <a:ext cx="1794053" cy="1794053"/>
          </a:xfrm>
          <a:prstGeom prst="rect">
            <a:avLst/>
          </a:prstGeom>
          <a:noFill/>
          <a:ln>
            <a:noFill/>
          </a:ln>
        </p:spPr>
      </p:pic>
      <p:pic>
        <p:nvPicPr>
          <p:cNvPr id="1706" name="Google Shape;1706;p177"/>
          <p:cNvPicPr preferRelativeResize="0"/>
          <p:nvPr/>
        </p:nvPicPr>
        <p:blipFill rotWithShape="1">
          <a:blip r:embed="rId5">
            <a:alphaModFix/>
          </a:blip>
          <a:srcRect b="0" l="0" r="0" t="0"/>
          <a:stretch/>
        </p:blipFill>
        <p:spPr>
          <a:xfrm>
            <a:off x="3268787" y="1971033"/>
            <a:ext cx="1683149" cy="1683149"/>
          </a:xfrm>
          <a:prstGeom prst="rect">
            <a:avLst/>
          </a:prstGeom>
          <a:noFill/>
          <a:ln>
            <a:noFill/>
          </a:ln>
        </p:spPr>
      </p:pic>
      <p:sp>
        <p:nvSpPr>
          <p:cNvPr id="1707" name="Google Shape;1707;p177"/>
          <p:cNvSpPr txBox="1"/>
          <p:nvPr/>
        </p:nvSpPr>
        <p:spPr>
          <a:xfrm>
            <a:off x="2480413" y="3840219"/>
            <a:ext cx="3260035"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2400">
                <a:solidFill>
                  <a:schemeClr val="dk2"/>
                </a:solidFill>
                <a:latin typeface="Arial"/>
                <a:ea typeface="Arial"/>
                <a:cs typeface="Arial"/>
                <a:sym typeface="Arial"/>
              </a:rPr>
              <a:t>RAPIDS</a:t>
            </a:r>
            <a:endParaRPr/>
          </a:p>
        </p:txBody>
      </p:sp>
      <p:sp>
        <p:nvSpPr>
          <p:cNvPr id="1708" name="Google Shape;1708;p177"/>
          <p:cNvSpPr/>
          <p:nvPr/>
        </p:nvSpPr>
        <p:spPr>
          <a:xfrm>
            <a:off x="3235762" y="4499371"/>
            <a:ext cx="17491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https://rapids.ai</a:t>
            </a:r>
            <a:endParaRPr sz="1800">
              <a:solidFill>
                <a:schemeClr val="dk2"/>
              </a:solidFill>
              <a:latin typeface="Arial"/>
              <a:ea typeface="Arial"/>
              <a:cs typeface="Arial"/>
              <a:sym typeface="Arial"/>
            </a:endParaRPr>
          </a:p>
        </p:txBody>
      </p:sp>
      <p:sp>
        <p:nvSpPr>
          <p:cNvPr id="1709" name="Google Shape;1709;p177"/>
          <p:cNvSpPr/>
          <p:nvPr/>
        </p:nvSpPr>
        <p:spPr>
          <a:xfrm>
            <a:off x="3354384" y="4922500"/>
            <a:ext cx="15119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Arial"/>
                <a:ea typeface="Arial"/>
                <a:cs typeface="Arial"/>
                <a:sym typeface="Arial"/>
              </a:rPr>
              <a:t>@RAPIDSAI</a:t>
            </a:r>
            <a:endParaRPr sz="1800">
              <a:solidFill>
                <a:schemeClr val="dk2"/>
              </a:solidFill>
              <a:latin typeface="Arial"/>
              <a:ea typeface="Arial"/>
              <a:cs typeface="Arial"/>
              <a:sym typeface="Arial"/>
            </a:endParaRPr>
          </a:p>
        </p:txBody>
      </p:sp>
      <p:sp>
        <p:nvSpPr>
          <p:cNvPr id="1710" name="Google Shape;1710;p177"/>
          <p:cNvSpPr txBox="1"/>
          <p:nvPr/>
        </p:nvSpPr>
        <p:spPr>
          <a:xfrm>
            <a:off x="4921562" y="3840219"/>
            <a:ext cx="3260035"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2400">
                <a:solidFill>
                  <a:schemeClr val="dk2"/>
                </a:solidFill>
                <a:latin typeface="Arial"/>
                <a:ea typeface="Arial"/>
                <a:cs typeface="Arial"/>
                <a:sym typeface="Arial"/>
              </a:rPr>
              <a:t>Dask</a:t>
            </a:r>
            <a:endParaRPr/>
          </a:p>
        </p:txBody>
      </p:sp>
      <p:sp>
        <p:nvSpPr>
          <p:cNvPr id="1711" name="Google Shape;1711;p177"/>
          <p:cNvSpPr/>
          <p:nvPr/>
        </p:nvSpPr>
        <p:spPr>
          <a:xfrm>
            <a:off x="5571807" y="4494636"/>
            <a:ext cx="17620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https://dask.org</a:t>
            </a:r>
            <a:endParaRPr sz="1800">
              <a:solidFill>
                <a:schemeClr val="dk2"/>
              </a:solidFill>
              <a:latin typeface="Arial"/>
              <a:ea typeface="Arial"/>
              <a:cs typeface="Arial"/>
              <a:sym typeface="Arial"/>
            </a:endParaRPr>
          </a:p>
        </p:txBody>
      </p:sp>
      <p:sp>
        <p:nvSpPr>
          <p:cNvPr id="1712" name="Google Shape;1712;p177"/>
          <p:cNvSpPr/>
          <p:nvPr/>
        </p:nvSpPr>
        <p:spPr>
          <a:xfrm>
            <a:off x="5808427" y="4922500"/>
            <a:ext cx="148630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Arial"/>
                <a:ea typeface="Arial"/>
                <a:cs typeface="Arial"/>
                <a:sym typeface="Arial"/>
              </a:rPr>
              <a:t>@Dask_dev</a:t>
            </a:r>
            <a:endParaRPr sz="1800">
              <a:solidFill>
                <a:schemeClr val="dk2"/>
              </a:solidFill>
              <a:latin typeface="Arial"/>
              <a:ea typeface="Arial"/>
              <a:cs typeface="Arial"/>
              <a:sym typeface="Arial"/>
            </a:endParaRPr>
          </a:p>
        </p:txBody>
      </p:sp>
      <p:pic>
        <p:nvPicPr>
          <p:cNvPr id="1713" name="Google Shape;1713;p177"/>
          <p:cNvPicPr preferRelativeResize="0"/>
          <p:nvPr/>
        </p:nvPicPr>
        <p:blipFill rotWithShape="1">
          <a:blip r:embed="rId6">
            <a:alphaModFix/>
          </a:blip>
          <a:srcRect b="0" l="0" r="0" t="0"/>
          <a:stretch/>
        </p:blipFill>
        <p:spPr>
          <a:xfrm>
            <a:off x="5674457" y="1910482"/>
            <a:ext cx="1754243" cy="18172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8" name="Shape 1718"/>
        <p:cNvGrpSpPr/>
        <p:nvPr/>
      </p:nvGrpSpPr>
      <p:grpSpPr>
        <a:xfrm>
          <a:off x="0" y="0"/>
          <a:ext cx="0" cy="0"/>
          <a:chOff x="0" y="0"/>
          <a:chExt cx="0" cy="0"/>
        </a:xfrm>
      </p:grpSpPr>
      <p:sp>
        <p:nvSpPr>
          <p:cNvPr id="1719" name="Google Shape;1719;p178"/>
          <p:cNvSpPr txBox="1"/>
          <p:nvPr/>
        </p:nvSpPr>
        <p:spPr>
          <a:xfrm>
            <a:off x="481661" y="1109758"/>
            <a:ext cx="9568425" cy="98285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lang="en-US" sz="3600" cap="none">
                <a:solidFill>
                  <a:schemeClr val="lt1"/>
                </a:solidFill>
                <a:latin typeface="Trebuchet MS"/>
                <a:ea typeface="Trebuchet MS"/>
                <a:cs typeface="Trebuchet MS"/>
                <a:sym typeface="Trebuchet MS"/>
              </a:rPr>
              <a:t>THANK YOU</a:t>
            </a:r>
            <a:endParaRPr/>
          </a:p>
        </p:txBody>
      </p:sp>
      <p:sp>
        <p:nvSpPr>
          <p:cNvPr id="1720" name="Google Shape;1720;p178"/>
          <p:cNvSpPr txBox="1"/>
          <p:nvPr/>
        </p:nvSpPr>
        <p:spPr>
          <a:xfrm>
            <a:off x="481661" y="2250141"/>
            <a:ext cx="9526200" cy="2318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lt1"/>
                </a:solidFill>
                <a:latin typeface="Trebuchet MS"/>
                <a:ea typeface="Trebuchet MS"/>
                <a:cs typeface="Trebuchet MS"/>
                <a:sym typeface="Trebuchet MS"/>
              </a:rPr>
              <a:t>Joshua Patterson			@datametrician</a:t>
            </a:r>
            <a:endParaRPr sz="1800">
              <a:solidFill>
                <a:schemeClr val="lt1"/>
              </a:solidFill>
              <a:latin typeface="Trebuchet MS"/>
              <a:ea typeface="Trebuchet MS"/>
              <a:cs typeface="Trebuchet MS"/>
              <a:sym typeface="Trebuchet MS"/>
            </a:endParaRPr>
          </a:p>
          <a:p>
            <a:pPr indent="0" lvl="0" marL="0" marR="0" rtl="0" algn="l">
              <a:lnSpc>
                <a:spcPct val="90000"/>
              </a:lnSpc>
              <a:spcBef>
                <a:spcPts val="900"/>
              </a:spcBef>
              <a:spcAft>
                <a:spcPts val="0"/>
              </a:spcAft>
              <a:buNone/>
            </a:pPr>
            <a:r>
              <a:rPr lang="en-US" sz="1800">
                <a:solidFill>
                  <a:schemeClr val="lt1"/>
                </a:solidFill>
                <a:latin typeface="Trebuchet MS"/>
                <a:ea typeface="Trebuchet MS"/>
                <a:cs typeface="Trebuchet MS"/>
                <a:sym typeface="Trebuchet MS"/>
              </a:rPr>
              <a:t>joshuap@nvidia.com</a:t>
            </a:r>
            <a:endParaRPr sz="1800">
              <a:solidFill>
                <a:schemeClr val="lt1"/>
              </a:solidFill>
              <a:latin typeface="Trebuchet MS"/>
              <a:ea typeface="Trebuchet MS"/>
              <a:cs typeface="Trebuchet MS"/>
              <a:sym typeface="Trebuchet MS"/>
            </a:endParaRPr>
          </a:p>
          <a:p>
            <a:pPr indent="0" lvl="0" marL="0" marR="0" rtl="0" algn="l">
              <a:lnSpc>
                <a:spcPct val="90000"/>
              </a:lnSpc>
              <a:spcBef>
                <a:spcPts val="900"/>
              </a:spcBef>
              <a:spcAft>
                <a:spcPts val="0"/>
              </a:spcAft>
              <a:buNone/>
            </a:pPr>
            <a:r>
              <a:t/>
            </a:r>
            <a:endParaRPr sz="1800">
              <a:solidFill>
                <a:schemeClr val="lt1"/>
              </a:solidFill>
              <a:latin typeface="Trebuchet MS"/>
              <a:ea typeface="Trebuchet MS"/>
              <a:cs typeface="Trebuchet MS"/>
              <a:sym typeface="Trebuchet MS"/>
            </a:endParaRPr>
          </a:p>
          <a:p>
            <a:pPr indent="0" lvl="0" marL="0" marR="0" rtl="0" algn="l">
              <a:lnSpc>
                <a:spcPct val="90000"/>
              </a:lnSpc>
              <a:spcBef>
                <a:spcPts val="900"/>
              </a:spcBef>
              <a:spcAft>
                <a:spcPts val="0"/>
              </a:spcAft>
              <a:buNone/>
            </a:pPr>
            <a:r>
              <a:t/>
            </a:r>
            <a:endParaRPr sz="1800">
              <a:solidFill>
                <a:schemeClr val="lt1"/>
              </a:solidFill>
              <a:latin typeface="Trebuchet MS"/>
              <a:ea typeface="Trebuchet MS"/>
              <a:cs typeface="Trebuchet MS"/>
              <a:sym typeface="Trebuchet MS"/>
            </a:endParaRPr>
          </a:p>
        </p:txBody>
      </p:sp>
      <p:pic>
        <p:nvPicPr>
          <p:cNvPr id="1721" name="Google Shape;1721;p178"/>
          <p:cNvPicPr preferRelativeResize="0"/>
          <p:nvPr/>
        </p:nvPicPr>
        <p:blipFill rotWithShape="1">
          <a:blip r:embed="rId3">
            <a:alphaModFix/>
          </a:blip>
          <a:srcRect b="0" l="0" r="0" t="0"/>
          <a:stretch/>
        </p:blipFill>
        <p:spPr>
          <a:xfrm>
            <a:off x="4066510" y="2822162"/>
            <a:ext cx="905353" cy="7360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